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4"/>
  </p:sldMasterIdLst>
  <p:notesMasterIdLst>
    <p:notesMasterId r:id="rId38"/>
  </p:notesMasterIdLst>
  <p:handoutMasterIdLst>
    <p:handoutMasterId r:id="rId39"/>
  </p:handoutMasterIdLst>
  <p:sldIdLst>
    <p:sldId id="256" r:id="rId5"/>
    <p:sldId id="424" r:id="rId6"/>
    <p:sldId id="425" r:id="rId7"/>
    <p:sldId id="426" r:id="rId8"/>
    <p:sldId id="427" r:id="rId9"/>
    <p:sldId id="428" r:id="rId10"/>
    <p:sldId id="429" r:id="rId11"/>
    <p:sldId id="430" r:id="rId12"/>
    <p:sldId id="431" r:id="rId13"/>
    <p:sldId id="432" r:id="rId14"/>
    <p:sldId id="433" r:id="rId15"/>
    <p:sldId id="434" r:id="rId16"/>
    <p:sldId id="435" r:id="rId17"/>
    <p:sldId id="436" r:id="rId18"/>
    <p:sldId id="437" r:id="rId19"/>
    <p:sldId id="438" r:id="rId20"/>
    <p:sldId id="439" r:id="rId21"/>
    <p:sldId id="440" r:id="rId22"/>
    <p:sldId id="441" r:id="rId23"/>
    <p:sldId id="442" r:id="rId24"/>
    <p:sldId id="444" r:id="rId25"/>
    <p:sldId id="445" r:id="rId26"/>
    <p:sldId id="446" r:id="rId27"/>
    <p:sldId id="447" r:id="rId28"/>
    <p:sldId id="448" r:id="rId29"/>
    <p:sldId id="449" r:id="rId30"/>
    <p:sldId id="450" r:id="rId31"/>
    <p:sldId id="451" r:id="rId32"/>
    <p:sldId id="452" r:id="rId33"/>
    <p:sldId id="453" r:id="rId34"/>
    <p:sldId id="454" r:id="rId35"/>
    <p:sldId id="455" r:id="rId36"/>
    <p:sldId id="456" r:id="rId37"/>
  </p:sldIdLst>
  <p:sldSz cx="9144000" cy="5143500" type="screen16x9"/>
  <p:notesSz cx="6858000" cy="9144000"/>
  <p:defaultText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3720B9F6-DFD0-4EBD-9B6A-625EBF019CB7}">
          <p14:sldIdLst>
            <p14:sldId id="256"/>
            <p14:sldId id="424"/>
            <p14:sldId id="425"/>
            <p14:sldId id="426"/>
            <p14:sldId id="427"/>
            <p14:sldId id="428"/>
            <p14:sldId id="429"/>
            <p14:sldId id="430"/>
            <p14:sldId id="431"/>
            <p14:sldId id="432"/>
            <p14:sldId id="433"/>
            <p14:sldId id="434"/>
            <p14:sldId id="435"/>
            <p14:sldId id="436"/>
            <p14:sldId id="437"/>
            <p14:sldId id="438"/>
            <p14:sldId id="439"/>
            <p14:sldId id="440"/>
            <p14:sldId id="441"/>
            <p14:sldId id="442"/>
            <p14:sldId id="444"/>
            <p14:sldId id="445"/>
            <p14:sldId id="446"/>
            <p14:sldId id="447"/>
            <p14:sldId id="448"/>
            <p14:sldId id="449"/>
            <p14:sldId id="450"/>
            <p14:sldId id="451"/>
            <p14:sldId id="452"/>
            <p14:sldId id="453"/>
            <p14:sldId id="454"/>
            <p14:sldId id="455"/>
            <p14:sldId id="456"/>
          </p14:sldIdLst>
        </p14:section>
      </p14:sectionLst>
    </p:ex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134" autoAdjust="0"/>
    <p:restoredTop sz="77885"/>
  </p:normalViewPr>
  <p:slideViewPr>
    <p:cSldViewPr snapToGrid="0" snapToObjects="1" showGuides="1">
      <p:cViewPr varScale="1">
        <p:scale>
          <a:sx n="80" d="100"/>
          <a:sy n="80" d="100"/>
        </p:scale>
        <p:origin x="1656" y="62"/>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showGuides="1">
      <p:cViewPr varScale="1">
        <p:scale>
          <a:sx n="150" d="100"/>
          <a:sy n="150" d="100"/>
        </p:scale>
        <p:origin x="6080" y="1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H" dirty="0">
              <a:latin typeface="Arial" panose="020B0604020202020204" pitchFamily="34" charset="0"/>
            </a:endParaRP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5279B33-A94D-4C8C-88C2-619932967EF3}" type="datetimeFigureOut">
              <a:rPr lang="fr-CH" smtClean="0">
                <a:latin typeface="Arial" panose="020B0604020202020204" pitchFamily="34" charset="0"/>
              </a:rPr>
              <a:t>13.08.2023</a:t>
            </a:fld>
            <a:endParaRPr lang="fr-CH" dirty="0">
              <a:latin typeface="Arial" panose="020B0604020202020204" pitchFamily="34" charset="0"/>
            </a:endParaRP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CH" dirty="0">
              <a:latin typeface="Arial" panose="020B0604020202020204" pitchFamily="34" charset="0"/>
            </a:endParaRP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7BF4AF0-8439-436D-BEF0-52070F19E1B6}" type="slidenum">
              <a:rPr lang="fr-CH" smtClean="0">
                <a:latin typeface="Arial" panose="020B0604020202020204" pitchFamily="34" charset="0"/>
              </a:rPr>
              <a:t>‹N°›</a:t>
            </a:fld>
            <a:endParaRPr lang="fr-CH" dirty="0">
              <a:latin typeface="Arial" panose="020B0604020202020204" pitchFamily="34" charset="0"/>
            </a:endParaRPr>
          </a:p>
        </p:txBody>
      </p:sp>
    </p:spTree>
    <p:extLst>
      <p:ext uri="{BB962C8B-B14F-4D97-AF65-F5344CB8AC3E}">
        <p14:creationId xmlns:p14="http://schemas.microsoft.com/office/powerpoint/2010/main" val="13249056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8103E42-5239-1A40-AD33-3EE7E9DDF5FD}" type="datetimeFigureOut">
              <a:rPr lang="fr-FR" smtClean="0"/>
              <a:pPr/>
              <a:t>13/08/2023</a:t>
            </a:fld>
            <a:endParaRPr lang="fr-FR"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4CF50783-AAED-1941-8BCC-9F6140F0A6B1}" type="slidenum">
              <a:rPr lang="fr-FR" smtClean="0"/>
              <a:pPr/>
              <a:t>‹N°›</a:t>
            </a:fld>
            <a:endParaRPr lang="fr-FR" dirty="0"/>
          </a:p>
        </p:txBody>
      </p:sp>
    </p:spTree>
    <p:extLst>
      <p:ext uri="{BB962C8B-B14F-4D97-AF65-F5344CB8AC3E}">
        <p14:creationId xmlns:p14="http://schemas.microsoft.com/office/powerpoint/2010/main" val="726742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a:t>
            </a:fld>
            <a:endParaRPr lang="fr-FR" dirty="0"/>
          </a:p>
        </p:txBody>
      </p:sp>
    </p:spTree>
    <p:extLst>
      <p:ext uri="{BB962C8B-B14F-4D97-AF65-F5344CB8AC3E}">
        <p14:creationId xmlns:p14="http://schemas.microsoft.com/office/powerpoint/2010/main" val="42284006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a:t>
            </a:fld>
            <a:endParaRPr lang="fr-FR" dirty="0"/>
          </a:p>
        </p:txBody>
      </p:sp>
    </p:spTree>
    <p:extLst>
      <p:ext uri="{BB962C8B-B14F-4D97-AF65-F5344CB8AC3E}">
        <p14:creationId xmlns:p14="http://schemas.microsoft.com/office/powerpoint/2010/main" val="4079509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3</a:t>
            </a:fld>
            <a:endParaRPr lang="fr-FR" dirty="0"/>
          </a:p>
        </p:txBody>
      </p:sp>
    </p:spTree>
    <p:extLst>
      <p:ext uri="{BB962C8B-B14F-4D97-AF65-F5344CB8AC3E}">
        <p14:creationId xmlns:p14="http://schemas.microsoft.com/office/powerpoint/2010/main" val="3344333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4</a:t>
            </a:fld>
            <a:endParaRPr lang="fr-FR" dirty="0"/>
          </a:p>
        </p:txBody>
      </p:sp>
    </p:spTree>
    <p:extLst>
      <p:ext uri="{BB962C8B-B14F-4D97-AF65-F5344CB8AC3E}">
        <p14:creationId xmlns:p14="http://schemas.microsoft.com/office/powerpoint/2010/main" val="2946026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5</a:t>
            </a:fld>
            <a:endParaRPr lang="fr-FR" dirty="0"/>
          </a:p>
        </p:txBody>
      </p:sp>
    </p:spTree>
    <p:extLst>
      <p:ext uri="{BB962C8B-B14F-4D97-AF65-F5344CB8AC3E}">
        <p14:creationId xmlns:p14="http://schemas.microsoft.com/office/powerpoint/2010/main" val="25376218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6</a:t>
            </a:fld>
            <a:endParaRPr lang="fr-FR" dirty="0"/>
          </a:p>
        </p:txBody>
      </p:sp>
    </p:spTree>
    <p:extLst>
      <p:ext uri="{BB962C8B-B14F-4D97-AF65-F5344CB8AC3E}">
        <p14:creationId xmlns:p14="http://schemas.microsoft.com/office/powerpoint/2010/main" val="3831466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7</a:t>
            </a:fld>
            <a:endParaRPr lang="fr-FR" dirty="0"/>
          </a:p>
        </p:txBody>
      </p:sp>
    </p:spTree>
    <p:extLst>
      <p:ext uri="{BB962C8B-B14F-4D97-AF65-F5344CB8AC3E}">
        <p14:creationId xmlns:p14="http://schemas.microsoft.com/office/powerpoint/2010/main" val="3106211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8</a:t>
            </a:fld>
            <a:endParaRPr lang="fr-FR" dirty="0"/>
          </a:p>
        </p:txBody>
      </p:sp>
    </p:spTree>
    <p:extLst>
      <p:ext uri="{BB962C8B-B14F-4D97-AF65-F5344CB8AC3E}">
        <p14:creationId xmlns:p14="http://schemas.microsoft.com/office/powerpoint/2010/main" val="1186318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9</a:t>
            </a:fld>
            <a:endParaRPr lang="fr-FR" dirty="0"/>
          </a:p>
        </p:txBody>
      </p:sp>
    </p:spTree>
    <p:extLst>
      <p:ext uri="{BB962C8B-B14F-4D97-AF65-F5344CB8AC3E}">
        <p14:creationId xmlns:p14="http://schemas.microsoft.com/office/powerpoint/2010/main" val="21583422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10</a:t>
            </a:fld>
            <a:endParaRPr lang="fr-FR" dirty="0"/>
          </a:p>
        </p:txBody>
      </p:sp>
    </p:spTree>
    <p:extLst>
      <p:ext uri="{BB962C8B-B14F-4D97-AF65-F5344CB8AC3E}">
        <p14:creationId xmlns:p14="http://schemas.microsoft.com/office/powerpoint/2010/main" val="3496788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11</a:t>
            </a:fld>
            <a:endParaRPr lang="fr-FR" dirty="0"/>
          </a:p>
        </p:txBody>
      </p:sp>
    </p:spTree>
    <p:extLst>
      <p:ext uri="{BB962C8B-B14F-4D97-AF65-F5344CB8AC3E}">
        <p14:creationId xmlns:p14="http://schemas.microsoft.com/office/powerpoint/2010/main" val="2973884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12</a:t>
            </a:fld>
            <a:endParaRPr lang="fr-FR" dirty="0"/>
          </a:p>
        </p:txBody>
      </p:sp>
    </p:spTree>
    <p:extLst>
      <p:ext uri="{BB962C8B-B14F-4D97-AF65-F5344CB8AC3E}">
        <p14:creationId xmlns:p14="http://schemas.microsoft.com/office/powerpoint/2010/main" val="6741922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13</a:t>
            </a:fld>
            <a:endParaRPr lang="fr-FR" dirty="0"/>
          </a:p>
        </p:txBody>
      </p:sp>
    </p:spTree>
    <p:extLst>
      <p:ext uri="{BB962C8B-B14F-4D97-AF65-F5344CB8AC3E}">
        <p14:creationId xmlns:p14="http://schemas.microsoft.com/office/powerpoint/2010/main" val="2933647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14</a:t>
            </a:fld>
            <a:endParaRPr lang="fr-FR" dirty="0"/>
          </a:p>
        </p:txBody>
      </p:sp>
    </p:spTree>
    <p:extLst>
      <p:ext uri="{BB962C8B-B14F-4D97-AF65-F5344CB8AC3E}">
        <p14:creationId xmlns:p14="http://schemas.microsoft.com/office/powerpoint/2010/main" val="35453069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15</a:t>
            </a:fld>
            <a:endParaRPr lang="fr-FR" dirty="0"/>
          </a:p>
        </p:txBody>
      </p:sp>
    </p:spTree>
    <p:extLst>
      <p:ext uri="{BB962C8B-B14F-4D97-AF65-F5344CB8AC3E}">
        <p14:creationId xmlns:p14="http://schemas.microsoft.com/office/powerpoint/2010/main" val="19775503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16</a:t>
            </a:fld>
            <a:endParaRPr lang="fr-FR" dirty="0"/>
          </a:p>
        </p:txBody>
      </p:sp>
    </p:spTree>
    <p:extLst>
      <p:ext uri="{BB962C8B-B14F-4D97-AF65-F5344CB8AC3E}">
        <p14:creationId xmlns:p14="http://schemas.microsoft.com/office/powerpoint/2010/main" val="25805371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17</a:t>
            </a:fld>
            <a:endParaRPr lang="fr-FR" dirty="0"/>
          </a:p>
        </p:txBody>
      </p:sp>
    </p:spTree>
    <p:extLst>
      <p:ext uri="{BB962C8B-B14F-4D97-AF65-F5344CB8AC3E}">
        <p14:creationId xmlns:p14="http://schemas.microsoft.com/office/powerpoint/2010/main" val="39525850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18</a:t>
            </a:fld>
            <a:endParaRPr lang="fr-FR" dirty="0"/>
          </a:p>
        </p:txBody>
      </p:sp>
    </p:spTree>
    <p:extLst>
      <p:ext uri="{BB962C8B-B14F-4D97-AF65-F5344CB8AC3E}">
        <p14:creationId xmlns:p14="http://schemas.microsoft.com/office/powerpoint/2010/main" val="11258831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19</a:t>
            </a:fld>
            <a:endParaRPr lang="fr-FR" dirty="0"/>
          </a:p>
        </p:txBody>
      </p:sp>
    </p:spTree>
    <p:extLst>
      <p:ext uri="{BB962C8B-B14F-4D97-AF65-F5344CB8AC3E}">
        <p14:creationId xmlns:p14="http://schemas.microsoft.com/office/powerpoint/2010/main" val="30049728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20</a:t>
            </a:fld>
            <a:endParaRPr lang="fr-FR" dirty="0"/>
          </a:p>
        </p:txBody>
      </p:sp>
    </p:spTree>
    <p:extLst>
      <p:ext uri="{BB962C8B-B14F-4D97-AF65-F5344CB8AC3E}">
        <p14:creationId xmlns:p14="http://schemas.microsoft.com/office/powerpoint/2010/main" val="20845861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21</a:t>
            </a:fld>
            <a:endParaRPr lang="fr-FR" dirty="0"/>
          </a:p>
        </p:txBody>
      </p:sp>
    </p:spTree>
    <p:extLst>
      <p:ext uri="{BB962C8B-B14F-4D97-AF65-F5344CB8AC3E}">
        <p14:creationId xmlns:p14="http://schemas.microsoft.com/office/powerpoint/2010/main" val="32986320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22</a:t>
            </a:fld>
            <a:endParaRPr lang="fr-FR" dirty="0"/>
          </a:p>
        </p:txBody>
      </p:sp>
    </p:spTree>
    <p:extLst>
      <p:ext uri="{BB962C8B-B14F-4D97-AF65-F5344CB8AC3E}">
        <p14:creationId xmlns:p14="http://schemas.microsoft.com/office/powerpoint/2010/main" val="29331901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23</a:t>
            </a:fld>
            <a:endParaRPr lang="fr-FR" dirty="0"/>
          </a:p>
        </p:txBody>
      </p:sp>
    </p:spTree>
    <p:extLst>
      <p:ext uri="{BB962C8B-B14F-4D97-AF65-F5344CB8AC3E}">
        <p14:creationId xmlns:p14="http://schemas.microsoft.com/office/powerpoint/2010/main" val="20512814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24</a:t>
            </a:fld>
            <a:endParaRPr lang="fr-FR" dirty="0"/>
          </a:p>
        </p:txBody>
      </p:sp>
    </p:spTree>
    <p:extLst>
      <p:ext uri="{BB962C8B-B14F-4D97-AF65-F5344CB8AC3E}">
        <p14:creationId xmlns:p14="http://schemas.microsoft.com/office/powerpoint/2010/main" val="410421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25</a:t>
            </a:fld>
            <a:endParaRPr lang="fr-FR" dirty="0"/>
          </a:p>
        </p:txBody>
      </p:sp>
    </p:spTree>
    <p:extLst>
      <p:ext uri="{BB962C8B-B14F-4D97-AF65-F5344CB8AC3E}">
        <p14:creationId xmlns:p14="http://schemas.microsoft.com/office/powerpoint/2010/main" val="13779667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26</a:t>
            </a:fld>
            <a:endParaRPr lang="fr-FR" dirty="0"/>
          </a:p>
        </p:txBody>
      </p:sp>
    </p:spTree>
    <p:extLst>
      <p:ext uri="{BB962C8B-B14F-4D97-AF65-F5344CB8AC3E}">
        <p14:creationId xmlns:p14="http://schemas.microsoft.com/office/powerpoint/2010/main" val="7568804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27</a:t>
            </a:fld>
            <a:endParaRPr lang="fr-FR" dirty="0"/>
          </a:p>
        </p:txBody>
      </p:sp>
    </p:spTree>
    <p:extLst>
      <p:ext uri="{BB962C8B-B14F-4D97-AF65-F5344CB8AC3E}">
        <p14:creationId xmlns:p14="http://schemas.microsoft.com/office/powerpoint/2010/main" val="22039159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28</a:t>
            </a:fld>
            <a:endParaRPr lang="fr-FR" dirty="0"/>
          </a:p>
        </p:txBody>
      </p:sp>
    </p:spTree>
    <p:extLst>
      <p:ext uri="{BB962C8B-B14F-4D97-AF65-F5344CB8AC3E}">
        <p14:creationId xmlns:p14="http://schemas.microsoft.com/office/powerpoint/2010/main" val="24882341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29</a:t>
            </a:fld>
            <a:endParaRPr lang="fr-FR" dirty="0"/>
          </a:p>
        </p:txBody>
      </p:sp>
    </p:spTree>
    <p:extLst>
      <p:ext uri="{BB962C8B-B14F-4D97-AF65-F5344CB8AC3E}">
        <p14:creationId xmlns:p14="http://schemas.microsoft.com/office/powerpoint/2010/main" val="16331206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30</a:t>
            </a:fld>
            <a:endParaRPr lang="fr-FR" dirty="0"/>
          </a:p>
        </p:txBody>
      </p:sp>
    </p:spTree>
    <p:extLst>
      <p:ext uri="{BB962C8B-B14F-4D97-AF65-F5344CB8AC3E}">
        <p14:creationId xmlns:p14="http://schemas.microsoft.com/office/powerpoint/2010/main" val="36803848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31</a:t>
            </a:fld>
            <a:endParaRPr lang="fr-FR" dirty="0"/>
          </a:p>
        </p:txBody>
      </p:sp>
    </p:spTree>
    <p:extLst>
      <p:ext uri="{BB962C8B-B14F-4D97-AF65-F5344CB8AC3E}">
        <p14:creationId xmlns:p14="http://schemas.microsoft.com/office/powerpoint/2010/main" val="40774149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32</a:t>
            </a:fld>
            <a:endParaRPr lang="fr-FR" dirty="0"/>
          </a:p>
        </p:txBody>
      </p:sp>
    </p:spTree>
    <p:extLst>
      <p:ext uri="{BB962C8B-B14F-4D97-AF65-F5344CB8AC3E}">
        <p14:creationId xmlns:p14="http://schemas.microsoft.com/office/powerpoint/2010/main" val="11679315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5"/>
          </p:nvPr>
        </p:nvSpPr>
        <p:spPr/>
        <p:txBody>
          <a:bodyPr/>
          <a:lstStyle/>
          <a:p>
            <a:fld id="{4CF50783-AAED-1941-8BCC-9F6140F0A6B1}" type="slidenum">
              <a:rPr lang="fr-FR" smtClean="0"/>
              <a:pPr/>
              <a:t>33</a:t>
            </a:fld>
            <a:endParaRPr lang="fr-FR" dirty="0"/>
          </a:p>
        </p:txBody>
      </p:sp>
    </p:spTree>
    <p:extLst>
      <p:ext uri="{BB962C8B-B14F-4D97-AF65-F5344CB8AC3E}">
        <p14:creationId xmlns:p14="http://schemas.microsoft.com/office/powerpoint/2010/main" val="42150534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Diapositive de titre">
    <p:spTree>
      <p:nvGrpSpPr>
        <p:cNvPr id="1" name=""/>
        <p:cNvGrpSpPr/>
        <p:nvPr/>
      </p:nvGrpSpPr>
      <p:grpSpPr>
        <a:xfrm>
          <a:off x="0" y="0"/>
          <a:ext cx="0" cy="0"/>
          <a:chOff x="0" y="0"/>
          <a:chExt cx="0" cy="0"/>
        </a:xfrm>
      </p:grpSpPr>
      <p:sp>
        <p:nvSpPr>
          <p:cNvPr id="12" name="Espace réservé pour une image  11">
            <a:extLst>
              <a:ext uri="{FF2B5EF4-FFF2-40B4-BE49-F238E27FC236}">
                <a16:creationId xmlns:a16="http://schemas.microsoft.com/office/drawing/2014/main" id="{4CF6F629-51E7-9F40-939D-F50AE3925ADE}"/>
              </a:ext>
            </a:extLst>
          </p:cNvPr>
          <p:cNvSpPr>
            <a:spLocks noGrp="1"/>
          </p:cNvSpPr>
          <p:nvPr>
            <p:ph type="pic" sz="quarter" idx="10"/>
          </p:nvPr>
        </p:nvSpPr>
        <p:spPr>
          <a:xfrm>
            <a:off x="1331913" y="0"/>
            <a:ext cx="7812087" cy="4948238"/>
          </a:xfrm>
        </p:spPr>
        <p:txBody>
          <a:bodyPr/>
          <a:lstStyle/>
          <a:p>
            <a:r>
              <a:rPr lang="fr-FR"/>
              <a:t>Cliquez sur l'icône pour ajouter une image</a:t>
            </a:r>
          </a:p>
        </p:txBody>
      </p:sp>
      <p:sp>
        <p:nvSpPr>
          <p:cNvPr id="2" name="Title 1"/>
          <p:cNvSpPr>
            <a:spLocks noGrp="1"/>
          </p:cNvSpPr>
          <p:nvPr>
            <p:ph type="ctrTitle"/>
          </p:nvPr>
        </p:nvSpPr>
        <p:spPr>
          <a:xfrm>
            <a:off x="6405563" y="786535"/>
            <a:ext cx="2738437" cy="2338387"/>
          </a:xfrm>
          <a:solidFill>
            <a:schemeClr val="accent1"/>
          </a:solidFill>
        </p:spPr>
        <p:txBody>
          <a:bodyPr lIns="216000" anchor="ctr" anchorCtr="0">
            <a:normAutofit/>
          </a:bodyPr>
          <a:lstStyle>
            <a:lvl1pPr algn="l">
              <a:defRPr sz="3600">
                <a:solidFill>
                  <a:schemeClr val="bg1"/>
                </a:solidFill>
              </a:defRPr>
            </a:lvl1pPr>
          </a:lstStyle>
          <a:p>
            <a:r>
              <a:rPr lang="fr-FR"/>
              <a:t>Modifiez le style du titre</a:t>
            </a:r>
            <a:endParaRPr lang="en-US" dirty="0"/>
          </a:p>
        </p:txBody>
      </p:sp>
      <p:sp>
        <p:nvSpPr>
          <p:cNvPr id="3" name="Subtitle 2"/>
          <p:cNvSpPr>
            <a:spLocks noGrp="1"/>
          </p:cNvSpPr>
          <p:nvPr>
            <p:ph type="subTitle" idx="1"/>
          </p:nvPr>
        </p:nvSpPr>
        <p:spPr>
          <a:xfrm>
            <a:off x="4576763" y="3124922"/>
            <a:ext cx="1828800" cy="1568450"/>
          </a:xfrm>
          <a:solidFill>
            <a:schemeClr val="tx1"/>
          </a:solidFill>
        </p:spPr>
        <p:txBody>
          <a:bodyPr lIns="90000" anchor="ctr" anchorCtr="0">
            <a:normAutofit/>
          </a:bodyPr>
          <a:lstStyle>
            <a:lvl1pPr marL="0" indent="0" algn="ctr">
              <a:buNone/>
              <a:defRPr sz="12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endParaRPr lang="en-US" dirty="0"/>
          </a:p>
        </p:txBody>
      </p:sp>
      <p:pic>
        <p:nvPicPr>
          <p:cNvPr id="9" name="Image 8">
            <a:extLst>
              <a:ext uri="{FF2B5EF4-FFF2-40B4-BE49-F238E27FC236}">
                <a16:creationId xmlns:a16="http://schemas.microsoft.com/office/drawing/2014/main" id="{6535A482-EC85-1C41-A1E4-7882A0E39FFD}"/>
              </a:ext>
            </a:extLst>
          </p:cNvPr>
          <p:cNvPicPr>
            <a:picLocks noChangeAspect="1"/>
          </p:cNvPicPr>
          <p:nvPr userDrawn="1"/>
        </p:nvPicPr>
        <p:blipFill>
          <a:blip r:embed="rId2"/>
          <a:stretch>
            <a:fillRect/>
          </a:stretch>
        </p:blipFill>
        <p:spPr>
          <a:xfrm>
            <a:off x="82647" y="80283"/>
            <a:ext cx="1175301" cy="508655"/>
          </a:xfrm>
          <a:prstGeom prst="rect">
            <a:avLst/>
          </a:prstGeom>
        </p:spPr>
      </p:pic>
      <p:sp>
        <p:nvSpPr>
          <p:cNvPr id="16" name="Espace réservé du texte 4">
            <a:extLst>
              <a:ext uri="{FF2B5EF4-FFF2-40B4-BE49-F238E27FC236}">
                <a16:creationId xmlns:a16="http://schemas.microsoft.com/office/drawing/2014/main" id="{01960462-6F28-0740-916D-499D3BEDB2BE}"/>
              </a:ext>
            </a:extLst>
          </p:cNvPr>
          <p:cNvSpPr>
            <a:spLocks noGrp="1"/>
          </p:cNvSpPr>
          <p:nvPr>
            <p:ph type="body" sz="quarter" idx="11"/>
          </p:nvPr>
        </p:nvSpPr>
        <p:spPr>
          <a:xfrm>
            <a:off x="6400800" y="4683125"/>
            <a:ext cx="1828800" cy="460375"/>
          </a:xfrm>
          <a:solidFill>
            <a:schemeClr val="bg1"/>
          </a:solidFill>
        </p:spPr>
        <p:txBody>
          <a:bodyPr lIns="90000" anchor="ctr">
            <a:noAutofit/>
          </a:bodyPr>
          <a:lstStyle>
            <a:lvl1pPr marL="0" indent="0" algn="ctr">
              <a:buNone/>
              <a:defRPr sz="1100"/>
            </a:lvl1pPr>
          </a:lstStyle>
          <a:p>
            <a:pPr lvl="0"/>
            <a:r>
              <a:rPr lang="fr-FR"/>
              <a:t>Modifier les styles du texte du masque
Deuxième niveau
Troisième niveau
Quatrième niveau
Cinquième niveau</a:t>
            </a:r>
          </a:p>
        </p:txBody>
      </p:sp>
      <p:sp>
        <p:nvSpPr>
          <p:cNvPr id="5" name="Espace réservé du texte 4">
            <a:extLst>
              <a:ext uri="{FF2B5EF4-FFF2-40B4-BE49-F238E27FC236}">
                <a16:creationId xmlns:a16="http://schemas.microsoft.com/office/drawing/2014/main" id="{1E187583-F16A-6F41-8B68-000F9C9C20D3}"/>
              </a:ext>
            </a:extLst>
          </p:cNvPr>
          <p:cNvSpPr>
            <a:spLocks noGrp="1"/>
          </p:cNvSpPr>
          <p:nvPr>
            <p:ph type="body" sz="quarter" idx="12"/>
          </p:nvPr>
        </p:nvSpPr>
        <p:spPr>
          <a:xfrm>
            <a:off x="82550" y="4440264"/>
            <a:ext cx="698500" cy="507975"/>
          </a:xfrm>
        </p:spPr>
        <p:txBody>
          <a:bodyPr lIns="0" tIns="0" rIns="0" bIns="0" anchor="b" anchorCtr="0">
            <a:noAutofit/>
          </a:bodyPr>
          <a:lstStyle>
            <a:lvl1pPr marL="114300" indent="-107950">
              <a:buFontTx/>
              <a:buBlip>
                <a:blip r:embed="rId3"/>
              </a:buBlip>
              <a:tabLst/>
              <a:defRPr sz="700">
                <a:solidFill>
                  <a:schemeClr val="tx1"/>
                </a:solidFill>
              </a:defRPr>
            </a:lvl1pPr>
          </a:lstStyle>
          <a:p>
            <a:r>
              <a:rPr lang="fr-FR" dirty="0"/>
              <a:t>Modifier les styles du texte du masque</a:t>
            </a:r>
          </a:p>
        </p:txBody>
      </p:sp>
    </p:spTree>
    <p:extLst>
      <p:ext uri="{BB962C8B-B14F-4D97-AF65-F5344CB8AC3E}">
        <p14:creationId xmlns:p14="http://schemas.microsoft.com/office/powerpoint/2010/main" val="577880871"/>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2880" userDrawn="1">
          <p15:clr>
            <a:srgbClr val="FBAE40"/>
          </p15:clr>
        </p15:guide>
        <p15:guide id="3" pos="126" userDrawn="1">
          <p15:clr>
            <a:srgbClr val="FBAE40"/>
          </p15:clr>
        </p15:guide>
        <p15:guide id="5" orient="horz" pos="123" userDrawn="1">
          <p15:clr>
            <a:srgbClr val="FBAE40"/>
          </p15:clr>
        </p15:guide>
        <p15:guide id="6" orient="horz" pos="3117" userDrawn="1">
          <p15:clr>
            <a:srgbClr val="FBAE40"/>
          </p15:clr>
        </p15:guide>
        <p15:guide id="7" pos="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A9F6C81-AE59-DE44-BF60-E773080CD91C}"/>
              </a:ext>
            </a:extLst>
          </p:cNvPr>
          <p:cNvSpPr/>
          <p:nvPr userDrawn="1"/>
        </p:nvSpPr>
        <p:spPr>
          <a:xfrm>
            <a:off x="4572000" y="0"/>
            <a:ext cx="4572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latin typeface="Arial" panose="020B0604020202020204" pitchFamily="34" charset="0"/>
            </a:endParaRPr>
          </a:p>
        </p:txBody>
      </p:sp>
      <p:sp>
        <p:nvSpPr>
          <p:cNvPr id="2" name="Title 1"/>
          <p:cNvSpPr>
            <a:spLocks noGrp="1"/>
          </p:cNvSpPr>
          <p:nvPr>
            <p:ph type="title"/>
          </p:nvPr>
        </p:nvSpPr>
        <p:spPr>
          <a:xfrm>
            <a:off x="4572000" y="777875"/>
            <a:ext cx="4058920" cy="1793875"/>
          </a:xfrm>
        </p:spPr>
        <p:txBody>
          <a:bodyPr anchor="ctr" anchorCtr="0">
            <a:normAutofit/>
          </a:bodyPr>
          <a:lstStyle>
            <a:lvl1pPr>
              <a:defRPr sz="3200">
                <a:solidFill>
                  <a:schemeClr val="bg1"/>
                </a:solidFill>
              </a:defRPr>
            </a:lvl1pPr>
          </a:lstStyle>
          <a:p>
            <a:r>
              <a:rPr lang="fr-FR"/>
              <a:t>Modifiez le style du titre</a:t>
            </a:r>
            <a:endParaRPr lang="en-US" dirty="0"/>
          </a:p>
        </p:txBody>
      </p:sp>
      <p:sp>
        <p:nvSpPr>
          <p:cNvPr id="3" name="Text Placeholder 2"/>
          <p:cNvSpPr>
            <a:spLocks noGrp="1"/>
          </p:cNvSpPr>
          <p:nvPr>
            <p:ph type="body" idx="1"/>
          </p:nvPr>
        </p:nvSpPr>
        <p:spPr>
          <a:xfrm>
            <a:off x="4572000" y="2571750"/>
            <a:ext cx="4058920" cy="2156508"/>
          </a:xfrm>
        </p:spPr>
        <p:txBody>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dirty="0"/>
              <a:t>Modifier les styles du texte du masque
Deuxième niveau
Troisième niveau
Quatrième niveau
Cinquième niveau</a:t>
            </a:r>
          </a:p>
        </p:txBody>
      </p:sp>
      <p:sp>
        <p:nvSpPr>
          <p:cNvPr id="9" name="Espace réservé pour une image  8">
            <a:extLst>
              <a:ext uri="{FF2B5EF4-FFF2-40B4-BE49-F238E27FC236}">
                <a16:creationId xmlns:a16="http://schemas.microsoft.com/office/drawing/2014/main" id="{C58F136D-3292-C745-91DE-A21191C16FE7}"/>
              </a:ext>
            </a:extLst>
          </p:cNvPr>
          <p:cNvSpPr>
            <a:spLocks noGrp="1"/>
          </p:cNvSpPr>
          <p:nvPr>
            <p:ph type="pic" sz="quarter" idx="13"/>
          </p:nvPr>
        </p:nvSpPr>
        <p:spPr>
          <a:xfrm>
            <a:off x="904875" y="0"/>
            <a:ext cx="3667125" cy="5143500"/>
          </a:xfrm>
        </p:spPr>
        <p:txBody>
          <a:bodyPr/>
          <a:lstStyle/>
          <a:p>
            <a:r>
              <a:rPr lang="fr-FR"/>
              <a:t>Cliquez sur l'icône pour ajouter une image</a:t>
            </a:r>
          </a:p>
        </p:txBody>
      </p:sp>
      <p:sp>
        <p:nvSpPr>
          <p:cNvPr id="12" name="Espace réservé de la date 11"/>
          <p:cNvSpPr>
            <a:spLocks noGrp="1"/>
          </p:cNvSpPr>
          <p:nvPr>
            <p:ph type="dt" sz="half" idx="14"/>
          </p:nvPr>
        </p:nvSpPr>
        <p:spPr/>
        <p:txBody>
          <a:bodyPr/>
          <a:lstStyle/>
          <a:p>
            <a:r>
              <a:rPr lang="fr-CH"/>
              <a:t>NAME EVENT / NAME PRESENTATION</a:t>
            </a:r>
            <a:endParaRPr lang="fr-FR" dirty="0"/>
          </a:p>
        </p:txBody>
      </p:sp>
      <p:sp>
        <p:nvSpPr>
          <p:cNvPr id="13" name="Espace réservé du pied de page 12"/>
          <p:cNvSpPr>
            <a:spLocks noGrp="1"/>
          </p:cNvSpPr>
          <p:nvPr>
            <p:ph type="ftr" sz="quarter" idx="15"/>
          </p:nvPr>
        </p:nvSpPr>
        <p:spPr/>
        <p:txBody>
          <a:bodyPr/>
          <a:lstStyle>
            <a:lvl1pPr>
              <a:defRPr>
                <a:solidFill>
                  <a:schemeClr val="bg1"/>
                </a:solidFill>
              </a:defRPr>
            </a:lvl1pPr>
          </a:lstStyle>
          <a:p>
            <a:r>
              <a:rPr lang="fr-FR"/>
              <a:t>Speaker </a:t>
            </a:r>
            <a:endParaRPr lang="fr-FR" dirty="0"/>
          </a:p>
        </p:txBody>
      </p:sp>
      <p:sp>
        <p:nvSpPr>
          <p:cNvPr id="14" name="Espace réservé du numéro de diapositive 13"/>
          <p:cNvSpPr>
            <a:spLocks noGrp="1"/>
          </p:cNvSpPr>
          <p:nvPr>
            <p:ph type="sldNum" sz="quarter" idx="16"/>
          </p:nvPr>
        </p:nvSpPr>
        <p:spPr/>
        <p:txBody>
          <a:bodyPr/>
          <a:lstStyle>
            <a:lvl1pPr>
              <a:defRPr>
                <a:solidFill>
                  <a:schemeClr val="bg1"/>
                </a:solidFill>
              </a:defRPr>
            </a:lvl1p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3988864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A9F6C81-AE59-DE44-BF60-E773080CD91C}"/>
              </a:ext>
            </a:extLst>
          </p:cNvPr>
          <p:cNvSpPr/>
          <p:nvPr userDrawn="1"/>
        </p:nvSpPr>
        <p:spPr>
          <a:xfrm>
            <a:off x="4572000" y="0"/>
            <a:ext cx="4572000"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latin typeface="Arial" panose="020B0604020202020204" pitchFamily="34" charset="0"/>
            </a:endParaRPr>
          </a:p>
        </p:txBody>
      </p:sp>
      <p:sp>
        <p:nvSpPr>
          <p:cNvPr id="2" name="Title 1"/>
          <p:cNvSpPr>
            <a:spLocks noGrp="1"/>
          </p:cNvSpPr>
          <p:nvPr>
            <p:ph type="title"/>
          </p:nvPr>
        </p:nvSpPr>
        <p:spPr>
          <a:xfrm>
            <a:off x="4572000" y="777875"/>
            <a:ext cx="4058920" cy="1793875"/>
          </a:xfrm>
        </p:spPr>
        <p:txBody>
          <a:bodyPr anchor="ctr" anchorCtr="0">
            <a:normAutofit/>
          </a:bodyPr>
          <a:lstStyle>
            <a:lvl1pPr>
              <a:defRPr sz="3200">
                <a:solidFill>
                  <a:schemeClr val="bg1"/>
                </a:solidFill>
              </a:defRPr>
            </a:lvl1pPr>
          </a:lstStyle>
          <a:p>
            <a:r>
              <a:rPr lang="fr-FR"/>
              <a:t>Modifiez le style du titre</a:t>
            </a:r>
            <a:endParaRPr lang="en-US" dirty="0"/>
          </a:p>
        </p:txBody>
      </p:sp>
      <p:sp>
        <p:nvSpPr>
          <p:cNvPr id="3" name="Text Placeholder 2"/>
          <p:cNvSpPr>
            <a:spLocks noGrp="1"/>
          </p:cNvSpPr>
          <p:nvPr>
            <p:ph type="body" idx="1"/>
          </p:nvPr>
        </p:nvSpPr>
        <p:spPr>
          <a:xfrm>
            <a:off x="4572000" y="2571750"/>
            <a:ext cx="4058920" cy="2156508"/>
          </a:xfrm>
        </p:spPr>
        <p:txBody>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dirty="0"/>
              <a:t>Modifier les styles du texte du masque
Deuxième niveau
Troisième niveau
Quatrième niveau
Cinquième niveau</a:t>
            </a:r>
          </a:p>
        </p:txBody>
      </p:sp>
      <p:sp>
        <p:nvSpPr>
          <p:cNvPr id="9" name="Espace réservé pour une image  8">
            <a:extLst>
              <a:ext uri="{FF2B5EF4-FFF2-40B4-BE49-F238E27FC236}">
                <a16:creationId xmlns:a16="http://schemas.microsoft.com/office/drawing/2014/main" id="{C58F136D-3292-C745-91DE-A21191C16FE7}"/>
              </a:ext>
            </a:extLst>
          </p:cNvPr>
          <p:cNvSpPr>
            <a:spLocks noGrp="1"/>
          </p:cNvSpPr>
          <p:nvPr>
            <p:ph type="pic" sz="quarter" idx="13"/>
          </p:nvPr>
        </p:nvSpPr>
        <p:spPr>
          <a:xfrm>
            <a:off x="904875" y="0"/>
            <a:ext cx="3667125" cy="5143500"/>
          </a:xfrm>
        </p:spPr>
        <p:txBody>
          <a:bodyPr/>
          <a:lstStyle/>
          <a:p>
            <a:r>
              <a:rPr lang="fr-FR"/>
              <a:t>Cliquez sur l'icône pour ajouter une image</a:t>
            </a:r>
          </a:p>
        </p:txBody>
      </p:sp>
      <p:sp>
        <p:nvSpPr>
          <p:cNvPr id="12" name="Espace réservé de la date 11"/>
          <p:cNvSpPr>
            <a:spLocks noGrp="1"/>
          </p:cNvSpPr>
          <p:nvPr>
            <p:ph type="dt" sz="half" idx="14"/>
          </p:nvPr>
        </p:nvSpPr>
        <p:spPr/>
        <p:txBody>
          <a:bodyPr/>
          <a:lstStyle/>
          <a:p>
            <a:r>
              <a:rPr lang="fr-CH"/>
              <a:t>NAME EVENT / NAME PRESENTATION</a:t>
            </a:r>
            <a:endParaRPr lang="fr-FR" dirty="0"/>
          </a:p>
        </p:txBody>
      </p:sp>
      <p:sp>
        <p:nvSpPr>
          <p:cNvPr id="13" name="Espace réservé du pied de page 12"/>
          <p:cNvSpPr>
            <a:spLocks noGrp="1"/>
          </p:cNvSpPr>
          <p:nvPr>
            <p:ph type="ftr" sz="quarter" idx="15"/>
          </p:nvPr>
        </p:nvSpPr>
        <p:spPr/>
        <p:txBody>
          <a:bodyPr/>
          <a:lstStyle>
            <a:lvl1pPr>
              <a:defRPr>
                <a:solidFill>
                  <a:schemeClr val="bg1"/>
                </a:solidFill>
              </a:defRPr>
            </a:lvl1pPr>
          </a:lstStyle>
          <a:p>
            <a:r>
              <a:rPr lang="fr-FR"/>
              <a:t>Speaker </a:t>
            </a:r>
            <a:endParaRPr lang="fr-FR" dirty="0"/>
          </a:p>
        </p:txBody>
      </p:sp>
      <p:sp>
        <p:nvSpPr>
          <p:cNvPr id="14" name="Espace réservé du numéro de diapositive 13"/>
          <p:cNvSpPr>
            <a:spLocks noGrp="1"/>
          </p:cNvSpPr>
          <p:nvPr>
            <p:ph type="sldNum" sz="quarter" idx="16"/>
          </p:nvPr>
        </p:nvSpPr>
        <p:spPr/>
        <p:txBody>
          <a:bodyPr/>
          <a:lstStyle>
            <a:lvl1pPr>
              <a:defRPr>
                <a:solidFill>
                  <a:schemeClr val="bg1"/>
                </a:solidFill>
              </a:defRPr>
            </a:lvl1p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2468177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A9F6C81-AE59-DE44-BF60-E773080CD91C}"/>
              </a:ext>
            </a:extLst>
          </p:cNvPr>
          <p:cNvSpPr/>
          <p:nvPr userDrawn="1"/>
        </p:nvSpPr>
        <p:spPr>
          <a:xfrm>
            <a:off x="4572000" y="0"/>
            <a:ext cx="4572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latin typeface="Arial" panose="020B0604020202020204" pitchFamily="34" charset="0"/>
            </a:endParaRPr>
          </a:p>
        </p:txBody>
      </p:sp>
      <p:sp>
        <p:nvSpPr>
          <p:cNvPr id="2" name="Title 1"/>
          <p:cNvSpPr>
            <a:spLocks noGrp="1"/>
          </p:cNvSpPr>
          <p:nvPr>
            <p:ph type="title"/>
          </p:nvPr>
        </p:nvSpPr>
        <p:spPr>
          <a:xfrm>
            <a:off x="4572000" y="777875"/>
            <a:ext cx="4058920" cy="1793875"/>
          </a:xfrm>
        </p:spPr>
        <p:txBody>
          <a:bodyPr anchor="ctr" anchorCtr="0">
            <a:normAutofit/>
          </a:bodyPr>
          <a:lstStyle>
            <a:lvl1pPr>
              <a:defRPr sz="3200">
                <a:solidFill>
                  <a:schemeClr val="bg1"/>
                </a:solidFill>
              </a:defRPr>
            </a:lvl1pPr>
          </a:lstStyle>
          <a:p>
            <a:r>
              <a:rPr lang="fr-FR"/>
              <a:t>Modifiez le style du titre</a:t>
            </a:r>
            <a:endParaRPr lang="en-US" dirty="0"/>
          </a:p>
        </p:txBody>
      </p:sp>
      <p:sp>
        <p:nvSpPr>
          <p:cNvPr id="3" name="Text Placeholder 2"/>
          <p:cNvSpPr>
            <a:spLocks noGrp="1"/>
          </p:cNvSpPr>
          <p:nvPr>
            <p:ph type="body" idx="1"/>
          </p:nvPr>
        </p:nvSpPr>
        <p:spPr>
          <a:xfrm>
            <a:off x="4572000" y="2571750"/>
            <a:ext cx="4058920" cy="2156508"/>
          </a:xfrm>
        </p:spPr>
        <p:txBody>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a:t>Modifier les styles du texte du masque
Deuxième niveau
Troisième niveau
Quatrième niveau
Cinquième niveau</a:t>
            </a:r>
          </a:p>
        </p:txBody>
      </p:sp>
      <p:sp>
        <p:nvSpPr>
          <p:cNvPr id="9" name="Espace réservé pour une image  8">
            <a:extLst>
              <a:ext uri="{FF2B5EF4-FFF2-40B4-BE49-F238E27FC236}">
                <a16:creationId xmlns:a16="http://schemas.microsoft.com/office/drawing/2014/main" id="{C58F136D-3292-C745-91DE-A21191C16FE7}"/>
              </a:ext>
            </a:extLst>
          </p:cNvPr>
          <p:cNvSpPr>
            <a:spLocks noGrp="1"/>
          </p:cNvSpPr>
          <p:nvPr>
            <p:ph type="pic" sz="quarter" idx="13"/>
          </p:nvPr>
        </p:nvSpPr>
        <p:spPr>
          <a:xfrm>
            <a:off x="904875" y="0"/>
            <a:ext cx="3667125" cy="5143500"/>
          </a:xfrm>
        </p:spPr>
        <p:txBody>
          <a:bodyPr/>
          <a:lstStyle/>
          <a:p>
            <a:r>
              <a:rPr lang="fr-FR"/>
              <a:t>Cliquez sur l'icône pour ajouter une image</a:t>
            </a:r>
          </a:p>
        </p:txBody>
      </p:sp>
      <p:sp>
        <p:nvSpPr>
          <p:cNvPr id="8" name="Espace réservé de la date 7"/>
          <p:cNvSpPr>
            <a:spLocks noGrp="1"/>
          </p:cNvSpPr>
          <p:nvPr>
            <p:ph type="dt" sz="half" idx="14"/>
          </p:nvPr>
        </p:nvSpPr>
        <p:spPr/>
        <p:txBody>
          <a:bodyPr/>
          <a:lstStyle/>
          <a:p>
            <a:r>
              <a:rPr lang="fr-CH"/>
              <a:t>NAME EVENT / NAME PRESENTATION</a:t>
            </a:r>
            <a:endParaRPr lang="fr-FR" dirty="0"/>
          </a:p>
        </p:txBody>
      </p:sp>
      <p:sp>
        <p:nvSpPr>
          <p:cNvPr id="10" name="Espace réservé du pied de page 9"/>
          <p:cNvSpPr>
            <a:spLocks noGrp="1"/>
          </p:cNvSpPr>
          <p:nvPr>
            <p:ph type="ftr" sz="quarter" idx="15"/>
          </p:nvPr>
        </p:nvSpPr>
        <p:spPr/>
        <p:txBody>
          <a:bodyPr/>
          <a:lstStyle>
            <a:lvl1pPr>
              <a:defRPr>
                <a:solidFill>
                  <a:schemeClr val="bg1"/>
                </a:solidFill>
              </a:defRPr>
            </a:lvl1pPr>
          </a:lstStyle>
          <a:p>
            <a:r>
              <a:rPr lang="fr-FR"/>
              <a:t>Speaker </a:t>
            </a:r>
            <a:endParaRPr lang="fr-FR" dirty="0"/>
          </a:p>
        </p:txBody>
      </p:sp>
      <p:sp>
        <p:nvSpPr>
          <p:cNvPr id="11" name="Espace réservé du numéro de diapositive 10"/>
          <p:cNvSpPr>
            <a:spLocks noGrp="1"/>
          </p:cNvSpPr>
          <p:nvPr>
            <p:ph type="sldNum" sz="quarter" idx="16"/>
          </p:nvPr>
        </p:nvSpPr>
        <p:spPr/>
        <p:txBody>
          <a:bodyPr/>
          <a:lstStyle>
            <a:lvl1pPr>
              <a:defRPr>
                <a:solidFill>
                  <a:schemeClr val="bg1"/>
                </a:solidFill>
              </a:defRPr>
            </a:lvl1p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2032229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p>
        </p:txBody>
      </p:sp>
      <p:sp>
        <p:nvSpPr>
          <p:cNvPr id="8" name="Titre 7">
            <a:extLst>
              <a:ext uri="{FF2B5EF4-FFF2-40B4-BE49-F238E27FC236}">
                <a16:creationId xmlns:a16="http://schemas.microsoft.com/office/drawing/2014/main" id="{A30C78BE-DAD0-D748-8B93-AD898D00C88C}"/>
              </a:ext>
            </a:extLst>
          </p:cNvPr>
          <p:cNvSpPr>
            <a:spLocks noGrp="1"/>
          </p:cNvSpPr>
          <p:nvPr>
            <p:ph type="title"/>
          </p:nvPr>
        </p:nvSpPr>
        <p:spPr/>
        <p:txBody>
          <a:bodyPr/>
          <a:lstStyle/>
          <a:p>
            <a:r>
              <a:rPr lang="fr-FR"/>
              <a:t>Modifiez le style du titre</a:t>
            </a:r>
          </a:p>
        </p:txBody>
      </p:sp>
      <p:sp>
        <p:nvSpPr>
          <p:cNvPr id="9" name="Espace réservé de la date 8">
            <a:extLst>
              <a:ext uri="{FF2B5EF4-FFF2-40B4-BE49-F238E27FC236}">
                <a16:creationId xmlns:a16="http://schemas.microsoft.com/office/drawing/2014/main" id="{131A8490-33AC-9443-A9FC-9A5E9322967C}"/>
              </a:ext>
            </a:extLst>
          </p:cNvPr>
          <p:cNvSpPr>
            <a:spLocks noGrp="1"/>
          </p:cNvSpPr>
          <p:nvPr>
            <p:ph type="dt" sz="half" idx="10"/>
          </p:nvPr>
        </p:nvSpPr>
        <p:spPr/>
        <p:txBody>
          <a:bodyPr/>
          <a:lstStyle/>
          <a:p>
            <a:r>
              <a:rPr lang="fr-CH"/>
              <a:t>NAME EVENT / NAME PRESENTATION</a:t>
            </a:r>
            <a:endParaRPr lang="fr-FR" dirty="0"/>
          </a:p>
        </p:txBody>
      </p:sp>
      <p:sp>
        <p:nvSpPr>
          <p:cNvPr id="10" name="Espace réservé du pied de page 9">
            <a:extLst>
              <a:ext uri="{FF2B5EF4-FFF2-40B4-BE49-F238E27FC236}">
                <a16:creationId xmlns:a16="http://schemas.microsoft.com/office/drawing/2014/main" id="{B875139C-6471-774D-89EF-2B93FAD2CB2A}"/>
              </a:ext>
            </a:extLst>
          </p:cNvPr>
          <p:cNvSpPr>
            <a:spLocks noGrp="1"/>
          </p:cNvSpPr>
          <p:nvPr>
            <p:ph type="ftr" sz="quarter" idx="11"/>
          </p:nvPr>
        </p:nvSpPr>
        <p:spPr/>
        <p:txBody>
          <a:bodyPr/>
          <a:lstStyle/>
          <a:p>
            <a:r>
              <a:rPr lang="fr-FR"/>
              <a:t>Speaker </a:t>
            </a:r>
            <a:endParaRPr lang="fr-FR" dirty="0"/>
          </a:p>
        </p:txBody>
      </p:sp>
      <p:sp>
        <p:nvSpPr>
          <p:cNvPr id="11" name="Espace réservé du numéro de diapositive 10">
            <a:extLst>
              <a:ext uri="{FF2B5EF4-FFF2-40B4-BE49-F238E27FC236}">
                <a16:creationId xmlns:a16="http://schemas.microsoft.com/office/drawing/2014/main" id="{3942AF23-4BDC-8C4A-9212-AF88439C6122}"/>
              </a:ext>
            </a:extLst>
          </p:cNvPr>
          <p:cNvSpPr>
            <a:spLocks noGrp="1"/>
          </p:cNvSpPr>
          <p:nvPr>
            <p:ph type="sldNum" sz="quarter" idx="12"/>
          </p:nvPr>
        </p:nvSpPr>
        <p:spPr/>
        <p:txBody>
          <a:body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2369627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re et contenu">
    <p:spTree>
      <p:nvGrpSpPr>
        <p:cNvPr id="1" name=""/>
        <p:cNvGrpSpPr/>
        <p:nvPr/>
      </p:nvGrpSpPr>
      <p:grpSpPr>
        <a:xfrm>
          <a:off x="0" y="0"/>
          <a:ext cx="0" cy="0"/>
          <a:chOff x="0" y="0"/>
          <a:chExt cx="0" cy="0"/>
        </a:xfrm>
      </p:grpSpPr>
      <p:sp>
        <p:nvSpPr>
          <p:cNvPr id="3" name="Content Placeholder 2"/>
          <p:cNvSpPr>
            <a:spLocks noGrp="1"/>
          </p:cNvSpPr>
          <p:nvPr>
            <p:ph idx="1"/>
          </p:nvPr>
        </p:nvSpPr>
        <p:spPr>
          <a:xfrm>
            <a:off x="904875" y="1563688"/>
            <a:ext cx="4581525" cy="3386772"/>
          </a:xfrm>
        </p:spPr>
        <p:txBody>
          <a:bodyPr/>
          <a:lstStyle/>
          <a:p>
            <a:pPr lvl="0"/>
            <a:r>
              <a:rPr lang="fr-FR"/>
              <a:t>Modifier les styles du texte du masque
Deuxième niveau
Troisième niveau
Quatrième niveau
Cinquième niveau</a:t>
            </a:r>
          </a:p>
        </p:txBody>
      </p:sp>
      <p:sp>
        <p:nvSpPr>
          <p:cNvPr id="8" name="Espace réservé pour une image  7">
            <a:extLst>
              <a:ext uri="{FF2B5EF4-FFF2-40B4-BE49-F238E27FC236}">
                <a16:creationId xmlns:a16="http://schemas.microsoft.com/office/drawing/2014/main" id="{70ED9B2D-C513-AF40-B94F-355C174B8FF0}"/>
              </a:ext>
            </a:extLst>
          </p:cNvPr>
          <p:cNvSpPr>
            <a:spLocks noGrp="1"/>
          </p:cNvSpPr>
          <p:nvPr>
            <p:ph type="pic" sz="quarter" idx="13"/>
          </p:nvPr>
        </p:nvSpPr>
        <p:spPr>
          <a:xfrm>
            <a:off x="5486400" y="0"/>
            <a:ext cx="3144838" cy="5143500"/>
          </a:xfrm>
        </p:spPr>
        <p:txBody>
          <a:bodyPr/>
          <a:lstStyle/>
          <a:p>
            <a:r>
              <a:rPr lang="fr-FR"/>
              <a:t>Cliquez sur l'icône pour ajouter une image</a:t>
            </a:r>
          </a:p>
        </p:txBody>
      </p:sp>
      <p:sp>
        <p:nvSpPr>
          <p:cNvPr id="5" name="Titre 4">
            <a:extLst>
              <a:ext uri="{FF2B5EF4-FFF2-40B4-BE49-F238E27FC236}">
                <a16:creationId xmlns:a16="http://schemas.microsoft.com/office/drawing/2014/main" id="{55F20A3C-6DA6-684F-8F84-A7C8F1339C00}"/>
              </a:ext>
            </a:extLst>
          </p:cNvPr>
          <p:cNvSpPr>
            <a:spLocks noGrp="1"/>
          </p:cNvSpPr>
          <p:nvPr>
            <p:ph type="title"/>
          </p:nvPr>
        </p:nvSpPr>
        <p:spPr/>
        <p:txBody>
          <a:bodyPr/>
          <a:lstStyle/>
          <a:p>
            <a:r>
              <a:rPr lang="fr-FR"/>
              <a:t>Modifiez le style du titre</a:t>
            </a:r>
          </a:p>
        </p:txBody>
      </p:sp>
      <p:sp>
        <p:nvSpPr>
          <p:cNvPr id="6" name="Espace réservé de la date 5">
            <a:extLst>
              <a:ext uri="{FF2B5EF4-FFF2-40B4-BE49-F238E27FC236}">
                <a16:creationId xmlns:a16="http://schemas.microsoft.com/office/drawing/2014/main" id="{B633A2CC-2D27-AE47-AE09-87A5F61228B8}"/>
              </a:ext>
            </a:extLst>
          </p:cNvPr>
          <p:cNvSpPr>
            <a:spLocks noGrp="1"/>
          </p:cNvSpPr>
          <p:nvPr>
            <p:ph type="dt" sz="half" idx="14"/>
          </p:nvPr>
        </p:nvSpPr>
        <p:spPr/>
        <p:txBody>
          <a:bodyPr/>
          <a:lstStyle/>
          <a:p>
            <a:r>
              <a:rPr lang="fr-CH"/>
              <a:t>NAME EVENT / NAME PRESENTATION</a:t>
            </a:r>
            <a:endParaRPr lang="fr-FR" dirty="0"/>
          </a:p>
        </p:txBody>
      </p:sp>
      <p:sp>
        <p:nvSpPr>
          <p:cNvPr id="11" name="Espace réservé du pied de page 10">
            <a:extLst>
              <a:ext uri="{FF2B5EF4-FFF2-40B4-BE49-F238E27FC236}">
                <a16:creationId xmlns:a16="http://schemas.microsoft.com/office/drawing/2014/main" id="{CABC000E-4E22-1A40-9D3F-FE2F141E5CA4}"/>
              </a:ext>
            </a:extLst>
          </p:cNvPr>
          <p:cNvSpPr>
            <a:spLocks noGrp="1"/>
          </p:cNvSpPr>
          <p:nvPr>
            <p:ph type="ftr" sz="quarter" idx="15"/>
          </p:nvPr>
        </p:nvSpPr>
        <p:spPr/>
        <p:txBody>
          <a:bodyPr/>
          <a:lstStyle/>
          <a:p>
            <a:r>
              <a:rPr lang="fr-FR"/>
              <a:t>Speaker </a:t>
            </a:r>
            <a:endParaRPr lang="fr-FR" dirty="0"/>
          </a:p>
        </p:txBody>
      </p:sp>
      <p:sp>
        <p:nvSpPr>
          <p:cNvPr id="12" name="Espace réservé du numéro de diapositive 11">
            <a:extLst>
              <a:ext uri="{FF2B5EF4-FFF2-40B4-BE49-F238E27FC236}">
                <a16:creationId xmlns:a16="http://schemas.microsoft.com/office/drawing/2014/main" id="{0AF49D93-C78A-F646-92B0-A7932C43D9EE}"/>
              </a:ext>
            </a:extLst>
          </p:cNvPr>
          <p:cNvSpPr>
            <a:spLocks noGrp="1"/>
          </p:cNvSpPr>
          <p:nvPr>
            <p:ph type="sldNum" sz="quarter" idx="16"/>
          </p:nvPr>
        </p:nvSpPr>
        <p:spPr/>
        <p:txBody>
          <a:body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4143184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re et contenu">
    <p:spTree>
      <p:nvGrpSpPr>
        <p:cNvPr id="1" name=""/>
        <p:cNvGrpSpPr/>
        <p:nvPr/>
      </p:nvGrpSpPr>
      <p:grpSpPr>
        <a:xfrm>
          <a:off x="0" y="0"/>
          <a:ext cx="0" cy="0"/>
          <a:chOff x="0" y="0"/>
          <a:chExt cx="0" cy="0"/>
        </a:xfrm>
      </p:grpSpPr>
      <p:sp>
        <p:nvSpPr>
          <p:cNvPr id="8" name="Espace réservé pour une image  7">
            <a:extLst>
              <a:ext uri="{FF2B5EF4-FFF2-40B4-BE49-F238E27FC236}">
                <a16:creationId xmlns:a16="http://schemas.microsoft.com/office/drawing/2014/main" id="{70ED9B2D-C513-AF40-B94F-355C174B8FF0}"/>
              </a:ext>
            </a:extLst>
          </p:cNvPr>
          <p:cNvSpPr>
            <a:spLocks noGrp="1"/>
          </p:cNvSpPr>
          <p:nvPr>
            <p:ph type="pic" sz="quarter" idx="13"/>
          </p:nvPr>
        </p:nvSpPr>
        <p:spPr>
          <a:xfrm>
            <a:off x="904875" y="0"/>
            <a:ext cx="3144838" cy="5143500"/>
          </a:xfrm>
        </p:spPr>
        <p:txBody>
          <a:bodyPr/>
          <a:lstStyle/>
          <a:p>
            <a:r>
              <a:rPr lang="fr-FR"/>
              <a:t>Cliquez sur l'icône pour ajouter une image</a:t>
            </a:r>
          </a:p>
        </p:txBody>
      </p:sp>
      <p:sp>
        <p:nvSpPr>
          <p:cNvPr id="3" name="Content Placeholder 2"/>
          <p:cNvSpPr>
            <a:spLocks noGrp="1"/>
          </p:cNvSpPr>
          <p:nvPr>
            <p:ph idx="1"/>
          </p:nvPr>
        </p:nvSpPr>
        <p:spPr>
          <a:xfrm>
            <a:off x="4049395" y="1563688"/>
            <a:ext cx="4581525" cy="3386772"/>
          </a:xfrm>
        </p:spPr>
        <p:txBody>
          <a:bodyPr/>
          <a:lstStyle/>
          <a:p>
            <a:pPr lvl="0"/>
            <a:r>
              <a:rPr lang="fr-FR"/>
              <a:t>Modifier les styles du texte du masque
Deuxième niveau
Troisième niveau
Quatrième niveau
Cinquième niveau</a:t>
            </a:r>
          </a:p>
        </p:txBody>
      </p:sp>
      <p:sp>
        <p:nvSpPr>
          <p:cNvPr id="7" name="Espace réservé de la date 6">
            <a:extLst>
              <a:ext uri="{FF2B5EF4-FFF2-40B4-BE49-F238E27FC236}">
                <a16:creationId xmlns:a16="http://schemas.microsoft.com/office/drawing/2014/main" id="{A02A0D73-096C-844E-97C3-C4A4AF580FDE}"/>
              </a:ext>
            </a:extLst>
          </p:cNvPr>
          <p:cNvSpPr>
            <a:spLocks noGrp="1"/>
          </p:cNvSpPr>
          <p:nvPr>
            <p:ph type="dt" sz="half" idx="14"/>
          </p:nvPr>
        </p:nvSpPr>
        <p:spPr/>
        <p:txBody>
          <a:bodyPr/>
          <a:lstStyle/>
          <a:p>
            <a:r>
              <a:rPr lang="fr-CH"/>
              <a:t>NAME EVENT / NAME PRESENTATION</a:t>
            </a:r>
            <a:endParaRPr lang="fr-FR" dirty="0"/>
          </a:p>
        </p:txBody>
      </p:sp>
      <p:sp>
        <p:nvSpPr>
          <p:cNvPr id="9" name="Espace réservé du pied de page 8">
            <a:extLst>
              <a:ext uri="{FF2B5EF4-FFF2-40B4-BE49-F238E27FC236}">
                <a16:creationId xmlns:a16="http://schemas.microsoft.com/office/drawing/2014/main" id="{CEF5AC5C-A2B6-2848-8C47-96A168E211DF}"/>
              </a:ext>
            </a:extLst>
          </p:cNvPr>
          <p:cNvSpPr>
            <a:spLocks noGrp="1"/>
          </p:cNvSpPr>
          <p:nvPr>
            <p:ph type="ftr" sz="quarter" idx="15"/>
          </p:nvPr>
        </p:nvSpPr>
        <p:spPr/>
        <p:txBody>
          <a:bodyPr/>
          <a:lstStyle/>
          <a:p>
            <a:r>
              <a:rPr lang="fr-FR"/>
              <a:t>Speaker </a:t>
            </a:r>
            <a:endParaRPr lang="fr-FR" dirty="0"/>
          </a:p>
        </p:txBody>
      </p:sp>
      <p:sp>
        <p:nvSpPr>
          <p:cNvPr id="10" name="Espace réservé du numéro de diapositive 9">
            <a:extLst>
              <a:ext uri="{FF2B5EF4-FFF2-40B4-BE49-F238E27FC236}">
                <a16:creationId xmlns:a16="http://schemas.microsoft.com/office/drawing/2014/main" id="{31B90E33-03D8-2143-B49F-B1474EE1A1F6}"/>
              </a:ext>
            </a:extLst>
          </p:cNvPr>
          <p:cNvSpPr>
            <a:spLocks noGrp="1"/>
          </p:cNvSpPr>
          <p:nvPr>
            <p:ph type="sldNum" sz="quarter" idx="16"/>
          </p:nvPr>
        </p:nvSpPr>
        <p:spPr/>
        <p:txBody>
          <a:bodyPr/>
          <a:lstStyle/>
          <a:p>
            <a:fld id="{E1E1CD7C-2161-7D43-862E-CE4C333CD873}" type="slidenum">
              <a:rPr lang="fr-FR" smtClean="0"/>
              <a:pPr/>
              <a:t>‹N°›</a:t>
            </a:fld>
            <a:endParaRPr lang="fr-FR" dirty="0"/>
          </a:p>
        </p:txBody>
      </p:sp>
      <p:sp>
        <p:nvSpPr>
          <p:cNvPr id="11" name="Titre 10">
            <a:extLst>
              <a:ext uri="{FF2B5EF4-FFF2-40B4-BE49-F238E27FC236}">
                <a16:creationId xmlns:a16="http://schemas.microsoft.com/office/drawing/2014/main" id="{3FC7B5EC-066E-EC4A-B320-77DF64E6E0F0}"/>
              </a:ext>
            </a:extLst>
          </p:cNvPr>
          <p:cNvSpPr>
            <a:spLocks noGrp="1"/>
          </p:cNvSpPr>
          <p:nvPr>
            <p:ph type="title"/>
          </p:nvPr>
        </p:nvSpPr>
        <p:spPr>
          <a:xfrm>
            <a:off x="904876" y="131032"/>
            <a:ext cx="3144520" cy="1072753"/>
          </a:xfrm>
        </p:spPr>
        <p:txBody>
          <a:bodyPr/>
          <a:lstStyle/>
          <a:p>
            <a:r>
              <a:rPr lang="fr-FR" dirty="0"/>
              <a:t>Modifiez le style du titre</a:t>
            </a:r>
          </a:p>
        </p:txBody>
      </p:sp>
    </p:spTree>
    <p:extLst>
      <p:ext uri="{BB962C8B-B14F-4D97-AF65-F5344CB8AC3E}">
        <p14:creationId xmlns:p14="http://schemas.microsoft.com/office/powerpoint/2010/main" val="1698958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re et contenu">
    <p:spTree>
      <p:nvGrpSpPr>
        <p:cNvPr id="1" name=""/>
        <p:cNvGrpSpPr/>
        <p:nvPr/>
      </p:nvGrpSpPr>
      <p:grpSpPr>
        <a:xfrm>
          <a:off x="0" y="0"/>
          <a:ext cx="0" cy="0"/>
          <a:chOff x="0" y="0"/>
          <a:chExt cx="0" cy="0"/>
        </a:xfrm>
      </p:grpSpPr>
      <p:sp>
        <p:nvSpPr>
          <p:cNvPr id="8" name="Espace réservé pour une image  7">
            <a:extLst>
              <a:ext uri="{FF2B5EF4-FFF2-40B4-BE49-F238E27FC236}">
                <a16:creationId xmlns:a16="http://schemas.microsoft.com/office/drawing/2014/main" id="{70ED9B2D-C513-AF40-B94F-355C174B8FF0}"/>
              </a:ext>
            </a:extLst>
          </p:cNvPr>
          <p:cNvSpPr>
            <a:spLocks noGrp="1"/>
          </p:cNvSpPr>
          <p:nvPr>
            <p:ph type="pic" sz="quarter" idx="13"/>
          </p:nvPr>
        </p:nvSpPr>
        <p:spPr>
          <a:xfrm>
            <a:off x="904875" y="0"/>
            <a:ext cx="3144838" cy="5143500"/>
          </a:xfrm>
        </p:spPr>
        <p:txBody>
          <a:bodyPr/>
          <a:lstStyle/>
          <a:p>
            <a:r>
              <a:rPr lang="fr-FR"/>
              <a:t>Cliquez sur l'icône pour ajouter une image</a:t>
            </a:r>
          </a:p>
        </p:txBody>
      </p:sp>
      <p:sp>
        <p:nvSpPr>
          <p:cNvPr id="3" name="Content Placeholder 2"/>
          <p:cNvSpPr>
            <a:spLocks noGrp="1"/>
          </p:cNvSpPr>
          <p:nvPr>
            <p:ph idx="1"/>
          </p:nvPr>
        </p:nvSpPr>
        <p:spPr>
          <a:xfrm>
            <a:off x="4049395" y="1563688"/>
            <a:ext cx="4581525" cy="3386772"/>
          </a:xfrm>
        </p:spPr>
        <p:txBody>
          <a:bodyPr/>
          <a:lstStyle/>
          <a:p>
            <a:pPr lvl="0"/>
            <a:r>
              <a:rPr lang="fr-FR"/>
              <a:t>Modifier les styles du texte du masque
Deuxième niveau
Troisième niveau
Quatrième niveau
Cinquième niveau</a:t>
            </a:r>
          </a:p>
        </p:txBody>
      </p:sp>
      <p:sp>
        <p:nvSpPr>
          <p:cNvPr id="7" name="Espace réservé de la date 6">
            <a:extLst>
              <a:ext uri="{FF2B5EF4-FFF2-40B4-BE49-F238E27FC236}">
                <a16:creationId xmlns:a16="http://schemas.microsoft.com/office/drawing/2014/main" id="{A02A0D73-096C-844E-97C3-C4A4AF580FDE}"/>
              </a:ext>
            </a:extLst>
          </p:cNvPr>
          <p:cNvSpPr>
            <a:spLocks noGrp="1"/>
          </p:cNvSpPr>
          <p:nvPr>
            <p:ph type="dt" sz="half" idx="14"/>
          </p:nvPr>
        </p:nvSpPr>
        <p:spPr/>
        <p:txBody>
          <a:bodyPr/>
          <a:lstStyle/>
          <a:p>
            <a:r>
              <a:rPr lang="fr-CH"/>
              <a:t>NAME EVENT / NAME PRESENTATION</a:t>
            </a:r>
            <a:endParaRPr lang="fr-FR" dirty="0"/>
          </a:p>
        </p:txBody>
      </p:sp>
      <p:sp>
        <p:nvSpPr>
          <p:cNvPr id="9" name="Espace réservé du pied de page 8">
            <a:extLst>
              <a:ext uri="{FF2B5EF4-FFF2-40B4-BE49-F238E27FC236}">
                <a16:creationId xmlns:a16="http://schemas.microsoft.com/office/drawing/2014/main" id="{CEF5AC5C-A2B6-2848-8C47-96A168E211DF}"/>
              </a:ext>
            </a:extLst>
          </p:cNvPr>
          <p:cNvSpPr>
            <a:spLocks noGrp="1"/>
          </p:cNvSpPr>
          <p:nvPr>
            <p:ph type="ftr" sz="quarter" idx="15"/>
          </p:nvPr>
        </p:nvSpPr>
        <p:spPr/>
        <p:txBody>
          <a:bodyPr/>
          <a:lstStyle/>
          <a:p>
            <a:r>
              <a:rPr lang="fr-FR"/>
              <a:t>Speaker </a:t>
            </a:r>
            <a:endParaRPr lang="fr-FR" dirty="0"/>
          </a:p>
        </p:txBody>
      </p:sp>
      <p:sp>
        <p:nvSpPr>
          <p:cNvPr id="10" name="Espace réservé du numéro de diapositive 9">
            <a:extLst>
              <a:ext uri="{FF2B5EF4-FFF2-40B4-BE49-F238E27FC236}">
                <a16:creationId xmlns:a16="http://schemas.microsoft.com/office/drawing/2014/main" id="{31B90E33-03D8-2143-B49F-B1474EE1A1F6}"/>
              </a:ext>
            </a:extLst>
          </p:cNvPr>
          <p:cNvSpPr>
            <a:spLocks noGrp="1"/>
          </p:cNvSpPr>
          <p:nvPr>
            <p:ph type="sldNum" sz="quarter" idx="16"/>
          </p:nvPr>
        </p:nvSpPr>
        <p:spPr/>
        <p:txBody>
          <a:bodyPr/>
          <a:lstStyle/>
          <a:p>
            <a:fld id="{E1E1CD7C-2161-7D43-862E-CE4C333CD873}" type="slidenum">
              <a:rPr lang="fr-FR" smtClean="0"/>
              <a:pPr/>
              <a:t>‹N°›</a:t>
            </a:fld>
            <a:endParaRPr lang="fr-FR" dirty="0"/>
          </a:p>
        </p:txBody>
      </p:sp>
      <p:sp>
        <p:nvSpPr>
          <p:cNvPr id="11" name="Titre 10">
            <a:extLst>
              <a:ext uri="{FF2B5EF4-FFF2-40B4-BE49-F238E27FC236}">
                <a16:creationId xmlns:a16="http://schemas.microsoft.com/office/drawing/2014/main" id="{3FC7B5EC-066E-EC4A-B320-77DF64E6E0F0}"/>
              </a:ext>
            </a:extLst>
          </p:cNvPr>
          <p:cNvSpPr>
            <a:spLocks noGrp="1"/>
          </p:cNvSpPr>
          <p:nvPr>
            <p:ph type="title"/>
          </p:nvPr>
        </p:nvSpPr>
        <p:spPr>
          <a:xfrm>
            <a:off x="4049395" y="131032"/>
            <a:ext cx="3144520" cy="1072753"/>
          </a:xfrm>
        </p:spPr>
        <p:txBody>
          <a:bodyPr/>
          <a:lstStyle/>
          <a:p>
            <a:r>
              <a:rPr lang="fr-FR" dirty="0"/>
              <a:t>Modifiez le style du titre</a:t>
            </a:r>
          </a:p>
        </p:txBody>
      </p:sp>
    </p:spTree>
    <p:extLst>
      <p:ext uri="{BB962C8B-B14F-4D97-AF65-F5344CB8AC3E}">
        <p14:creationId xmlns:p14="http://schemas.microsoft.com/office/powerpoint/2010/main" val="2531427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re et contenu">
    <p:spTree>
      <p:nvGrpSpPr>
        <p:cNvPr id="1" name=""/>
        <p:cNvGrpSpPr/>
        <p:nvPr/>
      </p:nvGrpSpPr>
      <p:grpSpPr>
        <a:xfrm>
          <a:off x="0" y="0"/>
          <a:ext cx="0" cy="0"/>
          <a:chOff x="0" y="0"/>
          <a:chExt cx="0" cy="0"/>
        </a:xfrm>
      </p:grpSpPr>
      <p:sp>
        <p:nvSpPr>
          <p:cNvPr id="8" name="Espace réservé pour une image  7">
            <a:extLst>
              <a:ext uri="{FF2B5EF4-FFF2-40B4-BE49-F238E27FC236}">
                <a16:creationId xmlns:a16="http://schemas.microsoft.com/office/drawing/2014/main" id="{70ED9B2D-C513-AF40-B94F-355C174B8FF0}"/>
              </a:ext>
            </a:extLst>
          </p:cNvPr>
          <p:cNvSpPr>
            <a:spLocks noGrp="1"/>
          </p:cNvSpPr>
          <p:nvPr>
            <p:ph type="pic" sz="quarter" idx="13"/>
          </p:nvPr>
        </p:nvSpPr>
        <p:spPr>
          <a:xfrm>
            <a:off x="904875" y="1563688"/>
            <a:ext cx="3144838" cy="3579812"/>
          </a:xfrm>
        </p:spPr>
        <p:txBody>
          <a:bodyPr/>
          <a:lstStyle/>
          <a:p>
            <a:r>
              <a:rPr lang="fr-FR"/>
              <a:t>Cliquez sur l'icône pour ajouter une image</a:t>
            </a:r>
          </a:p>
        </p:txBody>
      </p:sp>
      <p:sp>
        <p:nvSpPr>
          <p:cNvPr id="3" name="Content Placeholder 2"/>
          <p:cNvSpPr>
            <a:spLocks noGrp="1"/>
          </p:cNvSpPr>
          <p:nvPr>
            <p:ph idx="1"/>
          </p:nvPr>
        </p:nvSpPr>
        <p:spPr>
          <a:xfrm>
            <a:off x="4049395" y="1563688"/>
            <a:ext cx="4581525" cy="3386772"/>
          </a:xfrm>
        </p:spPr>
        <p:txBody>
          <a:bodyPr/>
          <a:lstStyle/>
          <a:p>
            <a:pPr lvl="0"/>
            <a:r>
              <a:rPr lang="fr-FR"/>
              <a:t>Modifier les styles du texte du masque
Deuxième niveau
Troisième niveau
Quatrième niveau
Cinquième niveau</a:t>
            </a:r>
          </a:p>
        </p:txBody>
      </p:sp>
      <p:sp>
        <p:nvSpPr>
          <p:cNvPr id="7" name="Titre 6">
            <a:extLst>
              <a:ext uri="{FF2B5EF4-FFF2-40B4-BE49-F238E27FC236}">
                <a16:creationId xmlns:a16="http://schemas.microsoft.com/office/drawing/2014/main" id="{C026A30B-6F8E-1445-88F0-A5FB77E124E9}"/>
              </a:ext>
            </a:extLst>
          </p:cNvPr>
          <p:cNvSpPr>
            <a:spLocks noGrp="1"/>
          </p:cNvSpPr>
          <p:nvPr>
            <p:ph type="title"/>
          </p:nvPr>
        </p:nvSpPr>
        <p:spPr/>
        <p:txBody>
          <a:bodyPr/>
          <a:lstStyle/>
          <a:p>
            <a:r>
              <a:rPr lang="fr-FR"/>
              <a:t>Modifiez le style du titre</a:t>
            </a:r>
          </a:p>
        </p:txBody>
      </p:sp>
      <p:sp>
        <p:nvSpPr>
          <p:cNvPr id="9" name="Espace réservé de la date 8">
            <a:extLst>
              <a:ext uri="{FF2B5EF4-FFF2-40B4-BE49-F238E27FC236}">
                <a16:creationId xmlns:a16="http://schemas.microsoft.com/office/drawing/2014/main" id="{826567D5-4A83-9E48-B441-CCB2A72BA6D1}"/>
              </a:ext>
            </a:extLst>
          </p:cNvPr>
          <p:cNvSpPr>
            <a:spLocks noGrp="1"/>
          </p:cNvSpPr>
          <p:nvPr>
            <p:ph type="dt" sz="half" idx="14"/>
          </p:nvPr>
        </p:nvSpPr>
        <p:spPr/>
        <p:txBody>
          <a:bodyPr/>
          <a:lstStyle/>
          <a:p>
            <a:r>
              <a:rPr lang="fr-CH"/>
              <a:t>NAME EVENT / NAME PRESENTATION</a:t>
            </a:r>
            <a:endParaRPr lang="fr-FR" dirty="0"/>
          </a:p>
        </p:txBody>
      </p:sp>
      <p:sp>
        <p:nvSpPr>
          <p:cNvPr id="10" name="Espace réservé du pied de page 9">
            <a:extLst>
              <a:ext uri="{FF2B5EF4-FFF2-40B4-BE49-F238E27FC236}">
                <a16:creationId xmlns:a16="http://schemas.microsoft.com/office/drawing/2014/main" id="{C830A539-93F1-2541-B9F0-330893BD5190}"/>
              </a:ext>
            </a:extLst>
          </p:cNvPr>
          <p:cNvSpPr>
            <a:spLocks noGrp="1"/>
          </p:cNvSpPr>
          <p:nvPr>
            <p:ph type="ftr" sz="quarter" idx="15"/>
          </p:nvPr>
        </p:nvSpPr>
        <p:spPr/>
        <p:txBody>
          <a:bodyPr/>
          <a:lstStyle/>
          <a:p>
            <a:r>
              <a:rPr lang="fr-FR"/>
              <a:t>Speaker </a:t>
            </a:r>
            <a:endParaRPr lang="fr-FR" dirty="0"/>
          </a:p>
        </p:txBody>
      </p:sp>
      <p:sp>
        <p:nvSpPr>
          <p:cNvPr id="11" name="Espace réservé du numéro de diapositive 10">
            <a:extLst>
              <a:ext uri="{FF2B5EF4-FFF2-40B4-BE49-F238E27FC236}">
                <a16:creationId xmlns:a16="http://schemas.microsoft.com/office/drawing/2014/main" id="{82F21D18-8706-7E4D-8FBE-C1E2584541D1}"/>
              </a:ext>
            </a:extLst>
          </p:cNvPr>
          <p:cNvSpPr>
            <a:spLocks noGrp="1"/>
          </p:cNvSpPr>
          <p:nvPr>
            <p:ph type="sldNum" sz="quarter" idx="16"/>
          </p:nvPr>
        </p:nvSpPr>
        <p:spPr/>
        <p:txBody>
          <a:body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2434545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904875" y="1563688"/>
            <a:ext cx="3671466" cy="3263504"/>
          </a:xfrm>
        </p:spPr>
        <p:txBody>
          <a:bodyPr/>
          <a:lstStyle/>
          <a:p>
            <a:pPr lvl="0"/>
            <a:r>
              <a:rPr lang="fr-FR"/>
              <a:t>Modifier les styles du texte du masque
Deuxième niveau
Troisième niveau
Quatrième niveau
Cinquième niveau</a:t>
            </a:r>
          </a:p>
        </p:txBody>
      </p:sp>
      <p:sp>
        <p:nvSpPr>
          <p:cNvPr id="4" name="Content Placeholder 3"/>
          <p:cNvSpPr>
            <a:spLocks noGrp="1"/>
          </p:cNvSpPr>
          <p:nvPr>
            <p:ph sz="half" idx="2"/>
          </p:nvPr>
        </p:nvSpPr>
        <p:spPr>
          <a:xfrm>
            <a:off x="4959772" y="1563688"/>
            <a:ext cx="3671466" cy="3263504"/>
          </a:xfrm>
        </p:spPr>
        <p:txBody>
          <a:bodyPr/>
          <a:lstStyle/>
          <a:p>
            <a:pPr lvl="0"/>
            <a:r>
              <a:rPr lang="fr-FR"/>
              <a:t>Modifier les styles du texte du masque
Deuxième niveau
Troisième niveau
Quatrième niveau
Cinquième niveau</a:t>
            </a:r>
          </a:p>
        </p:txBody>
      </p:sp>
      <p:sp>
        <p:nvSpPr>
          <p:cNvPr id="8" name="Titre 7">
            <a:extLst>
              <a:ext uri="{FF2B5EF4-FFF2-40B4-BE49-F238E27FC236}">
                <a16:creationId xmlns:a16="http://schemas.microsoft.com/office/drawing/2014/main" id="{6897D737-724C-984A-82E1-2A2DBD5F6249}"/>
              </a:ext>
            </a:extLst>
          </p:cNvPr>
          <p:cNvSpPr>
            <a:spLocks noGrp="1"/>
          </p:cNvSpPr>
          <p:nvPr>
            <p:ph type="title"/>
          </p:nvPr>
        </p:nvSpPr>
        <p:spPr/>
        <p:txBody>
          <a:bodyPr/>
          <a:lstStyle/>
          <a:p>
            <a:r>
              <a:rPr lang="fr-FR"/>
              <a:t>Modifiez le style du titre</a:t>
            </a:r>
          </a:p>
        </p:txBody>
      </p:sp>
      <p:sp>
        <p:nvSpPr>
          <p:cNvPr id="9" name="Espace réservé de la date 8">
            <a:extLst>
              <a:ext uri="{FF2B5EF4-FFF2-40B4-BE49-F238E27FC236}">
                <a16:creationId xmlns:a16="http://schemas.microsoft.com/office/drawing/2014/main" id="{E34C2B73-67B7-BB4C-AE0F-7D16D8DDD2B2}"/>
              </a:ext>
            </a:extLst>
          </p:cNvPr>
          <p:cNvSpPr>
            <a:spLocks noGrp="1"/>
          </p:cNvSpPr>
          <p:nvPr>
            <p:ph type="dt" sz="half" idx="10"/>
          </p:nvPr>
        </p:nvSpPr>
        <p:spPr/>
        <p:txBody>
          <a:bodyPr/>
          <a:lstStyle/>
          <a:p>
            <a:r>
              <a:rPr lang="fr-CH"/>
              <a:t>NAME EVENT / NAME PRESENTATION</a:t>
            </a:r>
            <a:endParaRPr lang="fr-FR" dirty="0"/>
          </a:p>
        </p:txBody>
      </p:sp>
      <p:sp>
        <p:nvSpPr>
          <p:cNvPr id="10" name="Espace réservé du pied de page 9">
            <a:extLst>
              <a:ext uri="{FF2B5EF4-FFF2-40B4-BE49-F238E27FC236}">
                <a16:creationId xmlns:a16="http://schemas.microsoft.com/office/drawing/2014/main" id="{C9FF6AA9-AC16-D748-B815-56221BFFFB93}"/>
              </a:ext>
            </a:extLst>
          </p:cNvPr>
          <p:cNvSpPr>
            <a:spLocks noGrp="1"/>
          </p:cNvSpPr>
          <p:nvPr>
            <p:ph type="ftr" sz="quarter" idx="11"/>
          </p:nvPr>
        </p:nvSpPr>
        <p:spPr/>
        <p:txBody>
          <a:bodyPr/>
          <a:lstStyle/>
          <a:p>
            <a:r>
              <a:rPr lang="fr-FR"/>
              <a:t>Speaker </a:t>
            </a:r>
            <a:endParaRPr lang="fr-FR" dirty="0"/>
          </a:p>
        </p:txBody>
      </p:sp>
      <p:sp>
        <p:nvSpPr>
          <p:cNvPr id="11" name="Espace réservé du numéro de diapositive 10">
            <a:extLst>
              <a:ext uri="{FF2B5EF4-FFF2-40B4-BE49-F238E27FC236}">
                <a16:creationId xmlns:a16="http://schemas.microsoft.com/office/drawing/2014/main" id="{DD59D891-3F23-D04C-AB43-6FA4220AFE80}"/>
              </a:ext>
            </a:extLst>
          </p:cNvPr>
          <p:cNvSpPr>
            <a:spLocks noGrp="1"/>
          </p:cNvSpPr>
          <p:nvPr>
            <p:ph type="sldNum" sz="quarter" idx="12"/>
          </p:nvPr>
        </p:nvSpPr>
        <p:spPr/>
        <p:txBody>
          <a:body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1776706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9BFFD8D9-6AAA-B44F-8BD5-98D7A6546A6C}"/>
              </a:ext>
            </a:extLst>
          </p:cNvPr>
          <p:cNvSpPr>
            <a:spLocks noGrp="1"/>
          </p:cNvSpPr>
          <p:nvPr>
            <p:ph type="title"/>
          </p:nvPr>
        </p:nvSpPr>
        <p:spPr/>
        <p:txBody>
          <a:bodyPr/>
          <a:lstStyle/>
          <a:p>
            <a:r>
              <a:rPr lang="fr-FR"/>
              <a:t>Modifiez le style du titre</a:t>
            </a:r>
          </a:p>
        </p:txBody>
      </p:sp>
      <p:sp>
        <p:nvSpPr>
          <p:cNvPr id="7" name="Espace réservé de la date 6">
            <a:extLst>
              <a:ext uri="{FF2B5EF4-FFF2-40B4-BE49-F238E27FC236}">
                <a16:creationId xmlns:a16="http://schemas.microsoft.com/office/drawing/2014/main" id="{084C64CE-C88F-2044-AD84-19F588F18902}"/>
              </a:ext>
            </a:extLst>
          </p:cNvPr>
          <p:cNvSpPr>
            <a:spLocks noGrp="1"/>
          </p:cNvSpPr>
          <p:nvPr>
            <p:ph type="dt" sz="half" idx="10"/>
          </p:nvPr>
        </p:nvSpPr>
        <p:spPr/>
        <p:txBody>
          <a:bodyPr/>
          <a:lstStyle/>
          <a:p>
            <a:r>
              <a:rPr lang="fr-CH"/>
              <a:t>NAME EVENT / NAME PRESENTATION</a:t>
            </a:r>
            <a:endParaRPr lang="fr-FR" dirty="0"/>
          </a:p>
        </p:txBody>
      </p:sp>
      <p:sp>
        <p:nvSpPr>
          <p:cNvPr id="8" name="Espace réservé du pied de page 7">
            <a:extLst>
              <a:ext uri="{FF2B5EF4-FFF2-40B4-BE49-F238E27FC236}">
                <a16:creationId xmlns:a16="http://schemas.microsoft.com/office/drawing/2014/main" id="{A948AF20-C2DF-3542-BB6A-8354A9817325}"/>
              </a:ext>
            </a:extLst>
          </p:cNvPr>
          <p:cNvSpPr>
            <a:spLocks noGrp="1"/>
          </p:cNvSpPr>
          <p:nvPr>
            <p:ph type="ftr" sz="quarter" idx="11"/>
          </p:nvPr>
        </p:nvSpPr>
        <p:spPr/>
        <p:txBody>
          <a:bodyPr/>
          <a:lstStyle/>
          <a:p>
            <a:r>
              <a:rPr lang="fr-FR"/>
              <a:t>Speaker </a:t>
            </a:r>
            <a:endParaRPr lang="fr-FR" dirty="0"/>
          </a:p>
        </p:txBody>
      </p:sp>
      <p:sp>
        <p:nvSpPr>
          <p:cNvPr id="9" name="Espace réservé du numéro de diapositive 8">
            <a:extLst>
              <a:ext uri="{FF2B5EF4-FFF2-40B4-BE49-F238E27FC236}">
                <a16:creationId xmlns:a16="http://schemas.microsoft.com/office/drawing/2014/main" id="{71083942-1443-BC45-9F95-32C82A8DCDEF}"/>
              </a:ext>
            </a:extLst>
          </p:cNvPr>
          <p:cNvSpPr>
            <a:spLocks noGrp="1"/>
          </p:cNvSpPr>
          <p:nvPr>
            <p:ph type="sldNum" sz="quarter" idx="12"/>
          </p:nvPr>
        </p:nvSpPr>
        <p:spPr/>
        <p:txBody>
          <a:body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3074039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re seul">
    <p:spTree>
      <p:nvGrpSpPr>
        <p:cNvPr id="1" name=""/>
        <p:cNvGrpSpPr/>
        <p:nvPr/>
      </p:nvGrpSpPr>
      <p:grpSpPr>
        <a:xfrm>
          <a:off x="0" y="0"/>
          <a:ext cx="0" cy="0"/>
          <a:chOff x="0" y="0"/>
          <a:chExt cx="0" cy="0"/>
        </a:xfrm>
      </p:grpSpPr>
      <p:sp>
        <p:nvSpPr>
          <p:cNvPr id="7" name="Espace réservé pour une image  6">
            <a:extLst>
              <a:ext uri="{FF2B5EF4-FFF2-40B4-BE49-F238E27FC236}">
                <a16:creationId xmlns:a16="http://schemas.microsoft.com/office/drawing/2014/main" id="{625DAC6D-23F0-6941-BE81-E7A79CA3AFFD}"/>
              </a:ext>
            </a:extLst>
          </p:cNvPr>
          <p:cNvSpPr>
            <a:spLocks noGrp="1"/>
          </p:cNvSpPr>
          <p:nvPr>
            <p:ph type="pic" sz="quarter" idx="13"/>
          </p:nvPr>
        </p:nvSpPr>
        <p:spPr>
          <a:xfrm>
            <a:off x="904875" y="0"/>
            <a:ext cx="8239125" cy="5143500"/>
          </a:xfrm>
        </p:spPr>
        <p:txBody>
          <a:bodyPr/>
          <a:lstStyle/>
          <a:p>
            <a:r>
              <a:rPr lang="fr-FR"/>
              <a:t>Cliquez sur l'icône pour ajouter une image</a:t>
            </a:r>
          </a:p>
        </p:txBody>
      </p:sp>
      <p:sp>
        <p:nvSpPr>
          <p:cNvPr id="2" name="Title 1"/>
          <p:cNvSpPr>
            <a:spLocks noGrp="1"/>
          </p:cNvSpPr>
          <p:nvPr>
            <p:ph type="title"/>
          </p:nvPr>
        </p:nvSpPr>
        <p:spPr>
          <a:xfrm>
            <a:off x="6405563" y="2571750"/>
            <a:ext cx="2738437" cy="2111375"/>
          </a:xfrm>
          <a:solidFill>
            <a:schemeClr val="accent2"/>
          </a:solidFill>
        </p:spPr>
        <p:txBody>
          <a:bodyPr anchor="ctr" anchorCtr="0"/>
          <a:lstStyle>
            <a:lvl1pPr>
              <a:defRPr>
                <a:solidFill>
                  <a:schemeClr val="bg1"/>
                </a:solidFill>
              </a:defRPr>
            </a:lvl1pPr>
          </a:lstStyle>
          <a:p>
            <a:r>
              <a:rPr lang="fr-FR"/>
              <a:t>Modifiez le style du titre</a:t>
            </a:r>
            <a:endParaRPr lang="en-US" dirty="0"/>
          </a:p>
        </p:txBody>
      </p:sp>
      <p:sp>
        <p:nvSpPr>
          <p:cNvPr id="3" name="Espace réservé de la date 2">
            <a:extLst>
              <a:ext uri="{FF2B5EF4-FFF2-40B4-BE49-F238E27FC236}">
                <a16:creationId xmlns:a16="http://schemas.microsoft.com/office/drawing/2014/main" id="{60E5EA1C-63CE-2C4F-B9F4-39FDBC14B9A3}"/>
              </a:ext>
            </a:extLst>
          </p:cNvPr>
          <p:cNvSpPr>
            <a:spLocks noGrp="1"/>
          </p:cNvSpPr>
          <p:nvPr>
            <p:ph type="dt" sz="half" idx="14"/>
          </p:nvPr>
        </p:nvSpPr>
        <p:spPr/>
        <p:txBody>
          <a:bodyPr/>
          <a:lstStyle/>
          <a:p>
            <a:r>
              <a:rPr lang="fr-CH"/>
              <a:t>NAME EVENT / NAME PRESENTATION</a:t>
            </a:r>
            <a:endParaRPr lang="fr-FR" dirty="0"/>
          </a:p>
        </p:txBody>
      </p:sp>
      <p:sp>
        <p:nvSpPr>
          <p:cNvPr id="4" name="Espace réservé du pied de page 3">
            <a:extLst>
              <a:ext uri="{FF2B5EF4-FFF2-40B4-BE49-F238E27FC236}">
                <a16:creationId xmlns:a16="http://schemas.microsoft.com/office/drawing/2014/main" id="{8E7A5892-F23D-BD48-84D1-FD279BA16865}"/>
              </a:ext>
            </a:extLst>
          </p:cNvPr>
          <p:cNvSpPr>
            <a:spLocks noGrp="1"/>
          </p:cNvSpPr>
          <p:nvPr>
            <p:ph type="ftr" sz="quarter" idx="15"/>
          </p:nvPr>
        </p:nvSpPr>
        <p:spPr/>
        <p:txBody>
          <a:bodyPr/>
          <a:lstStyle/>
          <a:p>
            <a:r>
              <a:rPr lang="fr-FR"/>
              <a:t>Speaker </a:t>
            </a:r>
            <a:endParaRPr lang="fr-FR" dirty="0"/>
          </a:p>
        </p:txBody>
      </p:sp>
      <p:sp>
        <p:nvSpPr>
          <p:cNvPr id="5" name="Espace réservé du numéro de diapositive 4">
            <a:extLst>
              <a:ext uri="{FF2B5EF4-FFF2-40B4-BE49-F238E27FC236}">
                <a16:creationId xmlns:a16="http://schemas.microsoft.com/office/drawing/2014/main" id="{6C516D46-C7BB-2141-A4EE-18D1756414F6}"/>
              </a:ext>
            </a:extLst>
          </p:cNvPr>
          <p:cNvSpPr>
            <a:spLocks noGrp="1"/>
          </p:cNvSpPr>
          <p:nvPr>
            <p:ph type="sldNum" sz="quarter" idx="16"/>
          </p:nvPr>
        </p:nvSpPr>
        <p:spPr/>
        <p:txBody>
          <a:body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20409483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Titre seul">
    <p:spTree>
      <p:nvGrpSpPr>
        <p:cNvPr id="1" name=""/>
        <p:cNvGrpSpPr/>
        <p:nvPr/>
      </p:nvGrpSpPr>
      <p:grpSpPr>
        <a:xfrm>
          <a:off x="0" y="0"/>
          <a:ext cx="0" cy="0"/>
          <a:chOff x="0" y="0"/>
          <a:chExt cx="0" cy="0"/>
        </a:xfrm>
      </p:grpSpPr>
      <p:sp>
        <p:nvSpPr>
          <p:cNvPr id="7" name="Espace réservé pour une image  6">
            <a:extLst>
              <a:ext uri="{FF2B5EF4-FFF2-40B4-BE49-F238E27FC236}">
                <a16:creationId xmlns:a16="http://schemas.microsoft.com/office/drawing/2014/main" id="{625DAC6D-23F0-6941-BE81-E7A79CA3AFFD}"/>
              </a:ext>
            </a:extLst>
          </p:cNvPr>
          <p:cNvSpPr>
            <a:spLocks noGrp="1"/>
          </p:cNvSpPr>
          <p:nvPr>
            <p:ph type="pic" sz="quarter" idx="13"/>
          </p:nvPr>
        </p:nvSpPr>
        <p:spPr>
          <a:xfrm>
            <a:off x="904875" y="0"/>
            <a:ext cx="7726363" cy="5143500"/>
          </a:xfrm>
        </p:spPr>
        <p:txBody>
          <a:bodyPr/>
          <a:lstStyle/>
          <a:p>
            <a:r>
              <a:rPr lang="fr-FR"/>
              <a:t>Cliquez sur l'icône pour ajouter une image</a:t>
            </a:r>
          </a:p>
        </p:txBody>
      </p:sp>
      <p:sp>
        <p:nvSpPr>
          <p:cNvPr id="5" name="Espace réservé de la date 4">
            <a:extLst>
              <a:ext uri="{FF2B5EF4-FFF2-40B4-BE49-F238E27FC236}">
                <a16:creationId xmlns:a16="http://schemas.microsoft.com/office/drawing/2014/main" id="{91E6F4EB-CC02-6E4D-9146-CE4A7A789A95}"/>
              </a:ext>
            </a:extLst>
          </p:cNvPr>
          <p:cNvSpPr>
            <a:spLocks noGrp="1"/>
          </p:cNvSpPr>
          <p:nvPr>
            <p:ph type="dt" sz="half" idx="14"/>
          </p:nvPr>
        </p:nvSpPr>
        <p:spPr/>
        <p:txBody>
          <a:bodyPr/>
          <a:lstStyle/>
          <a:p>
            <a:r>
              <a:rPr lang="fr-CH"/>
              <a:t>NAME EVENT / NAME PRESENTATION</a:t>
            </a:r>
            <a:endParaRPr lang="fr-FR" dirty="0"/>
          </a:p>
        </p:txBody>
      </p:sp>
      <p:sp>
        <p:nvSpPr>
          <p:cNvPr id="6" name="Espace réservé du pied de page 5">
            <a:extLst>
              <a:ext uri="{FF2B5EF4-FFF2-40B4-BE49-F238E27FC236}">
                <a16:creationId xmlns:a16="http://schemas.microsoft.com/office/drawing/2014/main" id="{DED4AA2C-29B3-CA42-B7C3-C932911A7586}"/>
              </a:ext>
            </a:extLst>
          </p:cNvPr>
          <p:cNvSpPr>
            <a:spLocks noGrp="1"/>
          </p:cNvSpPr>
          <p:nvPr>
            <p:ph type="ftr" sz="quarter" idx="15"/>
          </p:nvPr>
        </p:nvSpPr>
        <p:spPr/>
        <p:txBody>
          <a:bodyPr/>
          <a:lstStyle/>
          <a:p>
            <a:r>
              <a:rPr lang="fr-FR"/>
              <a:t>Speaker </a:t>
            </a:r>
            <a:endParaRPr lang="fr-FR" dirty="0"/>
          </a:p>
        </p:txBody>
      </p:sp>
      <p:sp>
        <p:nvSpPr>
          <p:cNvPr id="8" name="Espace réservé du numéro de diapositive 7">
            <a:extLst>
              <a:ext uri="{FF2B5EF4-FFF2-40B4-BE49-F238E27FC236}">
                <a16:creationId xmlns:a16="http://schemas.microsoft.com/office/drawing/2014/main" id="{0FE7A1E3-AAEC-7641-B6C5-8D9FC0B6A211}"/>
              </a:ext>
            </a:extLst>
          </p:cNvPr>
          <p:cNvSpPr>
            <a:spLocks noGrp="1"/>
          </p:cNvSpPr>
          <p:nvPr>
            <p:ph type="sldNum" sz="quarter" idx="16"/>
          </p:nvPr>
        </p:nvSpPr>
        <p:spPr/>
        <p:txBody>
          <a:body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12017272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re seul">
    <p:spTree>
      <p:nvGrpSpPr>
        <p:cNvPr id="1" name=""/>
        <p:cNvGrpSpPr/>
        <p:nvPr/>
      </p:nvGrpSpPr>
      <p:grpSpPr>
        <a:xfrm>
          <a:off x="0" y="0"/>
          <a:ext cx="0" cy="0"/>
          <a:chOff x="0" y="0"/>
          <a:chExt cx="0" cy="0"/>
        </a:xfrm>
      </p:grpSpPr>
      <p:sp>
        <p:nvSpPr>
          <p:cNvPr id="7" name="Espace réservé pour une image  6">
            <a:extLst>
              <a:ext uri="{FF2B5EF4-FFF2-40B4-BE49-F238E27FC236}">
                <a16:creationId xmlns:a16="http://schemas.microsoft.com/office/drawing/2014/main" id="{625DAC6D-23F0-6941-BE81-E7A79CA3AFFD}"/>
              </a:ext>
            </a:extLst>
          </p:cNvPr>
          <p:cNvSpPr>
            <a:spLocks noGrp="1"/>
          </p:cNvSpPr>
          <p:nvPr>
            <p:ph type="pic" sz="quarter" idx="13"/>
          </p:nvPr>
        </p:nvSpPr>
        <p:spPr>
          <a:xfrm>
            <a:off x="904875" y="3114674"/>
            <a:ext cx="8239125" cy="2028825"/>
          </a:xfrm>
        </p:spPr>
        <p:txBody>
          <a:bodyPr/>
          <a:lstStyle/>
          <a:p>
            <a:r>
              <a:rPr lang="fr-FR"/>
              <a:t>Cliquez sur l'icône pour ajouter une image</a:t>
            </a:r>
          </a:p>
        </p:txBody>
      </p:sp>
      <p:sp>
        <p:nvSpPr>
          <p:cNvPr id="4" name="Espace réservé du texte 3"/>
          <p:cNvSpPr>
            <a:spLocks noGrp="1"/>
          </p:cNvSpPr>
          <p:nvPr>
            <p:ph type="body" sz="quarter" idx="17"/>
          </p:nvPr>
        </p:nvSpPr>
        <p:spPr>
          <a:xfrm>
            <a:off x="904875" y="1563688"/>
            <a:ext cx="7646988" cy="1436687"/>
          </a:xfrm>
        </p:spPr>
        <p:txBody>
          <a:bodyPr/>
          <a:lstStyle>
            <a:lvl4pPr>
              <a:defRPr>
                <a:latin typeface="Arial" panose="020B0604020202020204" pitchFamily="34" charset="0"/>
              </a:defRPr>
            </a:lvl4pPr>
            <a:lvl5pPr>
              <a:defRPr>
                <a:latin typeface="Arial" panose="020B0604020202020204" pitchFamily="34" charset="0"/>
              </a:defRPr>
            </a:lvl5pPr>
          </a:lstStyle>
          <a:p>
            <a:pPr lvl="0"/>
            <a:r>
              <a:rPr lang="fr-FR"/>
              <a:t>Modifier les styles du texte du masque
Deuxième niveau
Troisième niveau
Quatrième niveau
Cinquième niveau</a:t>
            </a:r>
            <a:endParaRPr lang="fr-CH" dirty="0"/>
          </a:p>
        </p:txBody>
      </p:sp>
      <p:sp>
        <p:nvSpPr>
          <p:cNvPr id="6" name="Espace réservé de la date 5">
            <a:extLst>
              <a:ext uri="{FF2B5EF4-FFF2-40B4-BE49-F238E27FC236}">
                <a16:creationId xmlns:a16="http://schemas.microsoft.com/office/drawing/2014/main" id="{37CF3032-2465-874C-B786-95E1B594A5AB}"/>
              </a:ext>
            </a:extLst>
          </p:cNvPr>
          <p:cNvSpPr>
            <a:spLocks noGrp="1"/>
          </p:cNvSpPr>
          <p:nvPr>
            <p:ph type="dt" sz="half" idx="18"/>
          </p:nvPr>
        </p:nvSpPr>
        <p:spPr/>
        <p:txBody>
          <a:bodyPr/>
          <a:lstStyle/>
          <a:p>
            <a:r>
              <a:rPr lang="fr-CH"/>
              <a:t>NAME EVENT / NAME PRESENTATION</a:t>
            </a:r>
            <a:endParaRPr lang="fr-FR" dirty="0"/>
          </a:p>
        </p:txBody>
      </p:sp>
      <p:sp>
        <p:nvSpPr>
          <p:cNvPr id="8" name="Espace réservé du pied de page 7">
            <a:extLst>
              <a:ext uri="{FF2B5EF4-FFF2-40B4-BE49-F238E27FC236}">
                <a16:creationId xmlns:a16="http://schemas.microsoft.com/office/drawing/2014/main" id="{AAF73E2A-22D7-894A-9267-185CB4E4B13E}"/>
              </a:ext>
            </a:extLst>
          </p:cNvPr>
          <p:cNvSpPr>
            <a:spLocks noGrp="1"/>
          </p:cNvSpPr>
          <p:nvPr>
            <p:ph type="ftr" sz="quarter" idx="19"/>
          </p:nvPr>
        </p:nvSpPr>
        <p:spPr/>
        <p:txBody>
          <a:bodyPr/>
          <a:lstStyle/>
          <a:p>
            <a:r>
              <a:rPr lang="fr-FR"/>
              <a:t>Speaker </a:t>
            </a:r>
            <a:endParaRPr lang="fr-FR" dirty="0"/>
          </a:p>
        </p:txBody>
      </p:sp>
      <p:sp>
        <p:nvSpPr>
          <p:cNvPr id="9" name="Espace réservé du numéro de diapositive 8">
            <a:extLst>
              <a:ext uri="{FF2B5EF4-FFF2-40B4-BE49-F238E27FC236}">
                <a16:creationId xmlns:a16="http://schemas.microsoft.com/office/drawing/2014/main" id="{39D9777C-EC90-1141-9E30-4B4F669C2BE1}"/>
              </a:ext>
            </a:extLst>
          </p:cNvPr>
          <p:cNvSpPr>
            <a:spLocks noGrp="1"/>
          </p:cNvSpPr>
          <p:nvPr>
            <p:ph type="sldNum" sz="quarter" idx="20"/>
          </p:nvPr>
        </p:nvSpPr>
        <p:spPr/>
        <p:txBody>
          <a:bodyPr/>
          <a:lstStyle/>
          <a:p>
            <a:fld id="{E1E1CD7C-2161-7D43-862E-CE4C333CD873}" type="slidenum">
              <a:rPr lang="fr-FR" smtClean="0"/>
              <a:pPr/>
              <a:t>‹N°›</a:t>
            </a:fld>
            <a:endParaRPr lang="fr-FR" dirty="0"/>
          </a:p>
        </p:txBody>
      </p:sp>
      <p:sp>
        <p:nvSpPr>
          <p:cNvPr id="11" name="Titre 10">
            <a:extLst>
              <a:ext uri="{FF2B5EF4-FFF2-40B4-BE49-F238E27FC236}">
                <a16:creationId xmlns:a16="http://schemas.microsoft.com/office/drawing/2014/main" id="{0E011164-727C-4C46-B34E-7729CB350E3E}"/>
              </a:ext>
            </a:extLst>
          </p:cNvPr>
          <p:cNvSpPr>
            <a:spLocks noGrp="1"/>
          </p:cNvSpPr>
          <p:nvPr>
            <p:ph type="title"/>
          </p:nvPr>
        </p:nvSpPr>
        <p:spPr/>
        <p:txBody>
          <a:bodyPr/>
          <a:lstStyle/>
          <a:p>
            <a:r>
              <a:rPr lang="fr-FR"/>
              <a:t>Modifiez le style du titre</a:t>
            </a:r>
          </a:p>
        </p:txBody>
      </p:sp>
    </p:spTree>
    <p:extLst>
      <p:ext uri="{BB962C8B-B14F-4D97-AF65-F5344CB8AC3E}">
        <p14:creationId xmlns:p14="http://schemas.microsoft.com/office/powerpoint/2010/main" val="35311561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5" name="Espace réservé de la date 4">
            <a:extLst>
              <a:ext uri="{FF2B5EF4-FFF2-40B4-BE49-F238E27FC236}">
                <a16:creationId xmlns:a16="http://schemas.microsoft.com/office/drawing/2014/main" id="{4D8101AB-8ACE-BB4C-9D61-B4AABFE11591}"/>
              </a:ext>
            </a:extLst>
          </p:cNvPr>
          <p:cNvSpPr>
            <a:spLocks noGrp="1"/>
          </p:cNvSpPr>
          <p:nvPr>
            <p:ph type="dt" sz="half" idx="10"/>
          </p:nvPr>
        </p:nvSpPr>
        <p:spPr/>
        <p:txBody>
          <a:bodyPr/>
          <a:lstStyle/>
          <a:p>
            <a:r>
              <a:rPr lang="fr-CH"/>
              <a:t>NAME EVENT / NAME PRESENTATION</a:t>
            </a:r>
            <a:endParaRPr lang="fr-FR" dirty="0"/>
          </a:p>
        </p:txBody>
      </p:sp>
      <p:sp>
        <p:nvSpPr>
          <p:cNvPr id="6" name="Espace réservé du pied de page 5">
            <a:extLst>
              <a:ext uri="{FF2B5EF4-FFF2-40B4-BE49-F238E27FC236}">
                <a16:creationId xmlns:a16="http://schemas.microsoft.com/office/drawing/2014/main" id="{5F9CFC1D-0B2A-0A4E-9C0D-682EECA55703}"/>
              </a:ext>
            </a:extLst>
          </p:cNvPr>
          <p:cNvSpPr>
            <a:spLocks noGrp="1"/>
          </p:cNvSpPr>
          <p:nvPr>
            <p:ph type="ftr" sz="quarter" idx="11"/>
          </p:nvPr>
        </p:nvSpPr>
        <p:spPr/>
        <p:txBody>
          <a:bodyPr/>
          <a:lstStyle/>
          <a:p>
            <a:r>
              <a:rPr lang="fr-FR"/>
              <a:t>Speaker </a:t>
            </a:r>
            <a:endParaRPr lang="fr-FR" dirty="0"/>
          </a:p>
        </p:txBody>
      </p:sp>
      <p:sp>
        <p:nvSpPr>
          <p:cNvPr id="7" name="Espace réservé du numéro de diapositive 6">
            <a:extLst>
              <a:ext uri="{FF2B5EF4-FFF2-40B4-BE49-F238E27FC236}">
                <a16:creationId xmlns:a16="http://schemas.microsoft.com/office/drawing/2014/main" id="{56622065-A833-2340-B0FD-ACB065A3B8CF}"/>
              </a:ext>
            </a:extLst>
          </p:cNvPr>
          <p:cNvSpPr>
            <a:spLocks noGrp="1"/>
          </p:cNvSpPr>
          <p:nvPr>
            <p:ph type="sldNum" sz="quarter" idx="12"/>
          </p:nvPr>
        </p:nvSpPr>
        <p:spPr/>
        <p:txBody>
          <a:bodyPr/>
          <a:lstStyle/>
          <a:p>
            <a:fld id="{E1E1CD7C-2161-7D43-862E-CE4C333CD873}" type="slidenum">
              <a:rPr lang="fr-FR" smtClean="0"/>
              <a:pPr/>
              <a:t>‹N°›</a:t>
            </a:fld>
            <a:endParaRPr lang="fr-FR" dirty="0"/>
          </a:p>
        </p:txBody>
      </p:sp>
    </p:spTree>
    <p:extLst>
      <p:ext uri="{BB962C8B-B14F-4D97-AF65-F5344CB8AC3E}">
        <p14:creationId xmlns:p14="http://schemas.microsoft.com/office/powerpoint/2010/main" val="1894840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04875" y="131032"/>
            <a:ext cx="3667125" cy="1072753"/>
          </a:xfrm>
          <a:prstGeom prst="rect">
            <a:avLst/>
          </a:prstGeom>
        </p:spPr>
        <p:txBody>
          <a:bodyPr vert="horz" lIns="180000" tIns="0" rIns="72000" bIns="46800" rtlCol="0" anchor="t">
            <a:normAutofit/>
          </a:bodyPr>
          <a:lstStyle/>
          <a:p>
            <a:r>
              <a:rPr lang="fr-FR" dirty="0"/>
              <a:t>Modifiez le style du titre</a:t>
            </a:r>
            <a:endParaRPr lang="en-US" dirty="0"/>
          </a:p>
        </p:txBody>
      </p:sp>
      <p:sp>
        <p:nvSpPr>
          <p:cNvPr id="3" name="Text Placeholder 2"/>
          <p:cNvSpPr>
            <a:spLocks noGrp="1"/>
          </p:cNvSpPr>
          <p:nvPr>
            <p:ph type="body" idx="1"/>
          </p:nvPr>
        </p:nvSpPr>
        <p:spPr>
          <a:xfrm>
            <a:off x="904875" y="1563688"/>
            <a:ext cx="7726363" cy="3386772"/>
          </a:xfrm>
          <a:prstGeom prst="rect">
            <a:avLst/>
          </a:prstGeom>
        </p:spPr>
        <p:txBody>
          <a:bodyPr vert="horz" lIns="180000" tIns="45720" rIns="91440" bIns="45720" rtlCol="0">
            <a:normAutofit/>
          </a:bodyPr>
          <a:lstStyle/>
          <a:p>
            <a:pPr lvl="0"/>
            <a:r>
              <a:rPr lang="fr-FR" dirty="0"/>
              <a:t>Modifier les styles du texte du masque</a:t>
            </a:r>
          </a:p>
          <a:p>
            <a:pPr lvl="1"/>
            <a:r>
              <a:rPr lang="fr-FR" dirty="0"/>
              <a:t>Deuxième niveau</a:t>
            </a:r>
          </a:p>
          <a:p>
            <a:pPr lvl="2"/>
            <a:r>
              <a:rPr lang="fr-FR" dirty="0"/>
              <a:t>Troisième niveau
Quatrième niveau
Cinquième niveau</a:t>
            </a:r>
            <a:endParaRPr lang="en-US" dirty="0"/>
          </a:p>
        </p:txBody>
      </p:sp>
      <p:sp>
        <p:nvSpPr>
          <p:cNvPr id="4" name="Date Placeholder 3"/>
          <p:cNvSpPr>
            <a:spLocks noGrp="1"/>
          </p:cNvSpPr>
          <p:nvPr>
            <p:ph type="dt" sz="half" idx="2"/>
          </p:nvPr>
        </p:nvSpPr>
        <p:spPr>
          <a:xfrm rot="16200000">
            <a:off x="-1221413" y="2778452"/>
            <a:ext cx="3341052" cy="911524"/>
          </a:xfrm>
          <a:prstGeom prst="rect">
            <a:avLst/>
          </a:prstGeom>
        </p:spPr>
        <p:txBody>
          <a:bodyPr vert="horz" lIns="91440" tIns="45720" rIns="91440" bIns="45720" rtlCol="0" anchor="ctr"/>
          <a:lstStyle>
            <a:lvl1pPr algn="l">
              <a:defRPr sz="700">
                <a:solidFill>
                  <a:schemeClr val="accent1"/>
                </a:solidFill>
                <a:latin typeface="Arial" panose="020B0604020202020204" pitchFamily="34" charset="0"/>
              </a:defRPr>
            </a:lvl1pPr>
          </a:lstStyle>
          <a:p>
            <a:r>
              <a:rPr lang="fr-CH"/>
              <a:t>NAME EVENT / NAME PRESENTATION</a:t>
            </a:r>
            <a:endParaRPr lang="fr-FR" dirty="0"/>
          </a:p>
        </p:txBody>
      </p:sp>
      <p:sp>
        <p:nvSpPr>
          <p:cNvPr id="5" name="Footer Placeholder 4"/>
          <p:cNvSpPr>
            <a:spLocks noGrp="1"/>
          </p:cNvSpPr>
          <p:nvPr>
            <p:ph type="ftr" sz="quarter" idx="3"/>
          </p:nvPr>
        </p:nvSpPr>
        <p:spPr>
          <a:xfrm rot="16200000">
            <a:off x="7115989" y="1874064"/>
            <a:ext cx="3543260" cy="512762"/>
          </a:xfrm>
          <a:prstGeom prst="rect">
            <a:avLst/>
          </a:prstGeom>
        </p:spPr>
        <p:txBody>
          <a:bodyPr vert="horz" lIns="91440" tIns="45720" rIns="91440" bIns="45720" rtlCol="0" anchor="ctr"/>
          <a:lstStyle>
            <a:lvl1pPr algn="r">
              <a:defRPr sz="700">
                <a:solidFill>
                  <a:schemeClr val="tx1"/>
                </a:solidFill>
                <a:latin typeface="Arial" panose="020B0604020202020204" pitchFamily="34" charset="0"/>
              </a:defRPr>
            </a:lvl1pPr>
          </a:lstStyle>
          <a:p>
            <a:r>
              <a:rPr lang="fr-FR" dirty="0"/>
              <a:t>Speaker </a:t>
            </a:r>
          </a:p>
        </p:txBody>
      </p:sp>
      <p:sp>
        <p:nvSpPr>
          <p:cNvPr id="6" name="Slide Number Placeholder 5"/>
          <p:cNvSpPr>
            <a:spLocks noGrp="1"/>
          </p:cNvSpPr>
          <p:nvPr>
            <p:ph type="sldNum" sz="quarter" idx="4"/>
          </p:nvPr>
        </p:nvSpPr>
        <p:spPr>
          <a:xfrm>
            <a:off x="8631238" y="195263"/>
            <a:ext cx="512762" cy="163552"/>
          </a:xfrm>
          <a:prstGeom prst="rect">
            <a:avLst/>
          </a:prstGeom>
        </p:spPr>
        <p:txBody>
          <a:bodyPr vert="horz" lIns="90000" tIns="0" rIns="90000" bIns="0" rtlCol="0" anchor="t"/>
          <a:lstStyle>
            <a:lvl1pPr algn="ctr">
              <a:defRPr sz="700" b="1">
                <a:solidFill>
                  <a:schemeClr val="tx1"/>
                </a:solidFill>
                <a:latin typeface="+mj-lt"/>
              </a:defRPr>
            </a:lvl1pPr>
          </a:lstStyle>
          <a:p>
            <a:fld id="{E1E1CD7C-2161-7D43-862E-CE4C333CD873}" type="slidenum">
              <a:rPr lang="fr-FR" smtClean="0"/>
              <a:pPr/>
              <a:t>‹N°›</a:t>
            </a:fld>
            <a:endParaRPr lang="fr-FR" dirty="0"/>
          </a:p>
        </p:txBody>
      </p:sp>
      <p:pic>
        <p:nvPicPr>
          <p:cNvPr id="13" name="Image 12">
            <a:extLst>
              <a:ext uri="{FF2B5EF4-FFF2-40B4-BE49-F238E27FC236}">
                <a16:creationId xmlns:a16="http://schemas.microsoft.com/office/drawing/2014/main" id="{717E6E68-87EB-C34E-85D5-C26372DFEC99}"/>
              </a:ext>
            </a:extLst>
          </p:cNvPr>
          <p:cNvPicPr>
            <a:picLocks noChangeAspect="1"/>
          </p:cNvPicPr>
          <p:nvPr userDrawn="1"/>
        </p:nvPicPr>
        <p:blipFill>
          <a:blip r:embed="rId17"/>
          <a:stretch>
            <a:fillRect/>
          </a:stretch>
        </p:blipFill>
        <p:spPr>
          <a:xfrm>
            <a:off x="130273" y="132334"/>
            <a:ext cx="653952" cy="283022"/>
          </a:xfrm>
          <a:prstGeom prst="rect">
            <a:avLst/>
          </a:prstGeom>
        </p:spPr>
      </p:pic>
      <p:sp>
        <p:nvSpPr>
          <p:cNvPr id="14" name="Rectangle 13">
            <a:extLst>
              <a:ext uri="{FF2B5EF4-FFF2-40B4-BE49-F238E27FC236}">
                <a16:creationId xmlns:a16="http://schemas.microsoft.com/office/drawing/2014/main" id="{75D7A1C0-94CD-D94F-A99F-21847E542637}"/>
              </a:ext>
            </a:extLst>
          </p:cNvPr>
          <p:cNvSpPr/>
          <p:nvPr userDrawn="1"/>
        </p:nvSpPr>
        <p:spPr>
          <a:xfrm rot="16200000">
            <a:off x="430003" y="4897709"/>
            <a:ext cx="45719" cy="597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latin typeface="Arial" panose="020B0604020202020204" pitchFamily="34" charset="0"/>
            </a:endParaRPr>
          </a:p>
        </p:txBody>
      </p:sp>
    </p:spTree>
    <p:extLst>
      <p:ext uri="{BB962C8B-B14F-4D97-AF65-F5344CB8AC3E}">
        <p14:creationId xmlns:p14="http://schemas.microsoft.com/office/powerpoint/2010/main" val="3569486836"/>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81" r:id="rId3"/>
    <p:sldLayoutId id="2147483673" r:id="rId4"/>
    <p:sldLayoutId id="2147483662" r:id="rId5"/>
    <p:sldLayoutId id="2147483674" r:id="rId6"/>
    <p:sldLayoutId id="2147483675" r:id="rId7"/>
    <p:sldLayoutId id="2147483682" r:id="rId8"/>
    <p:sldLayoutId id="2147483676" r:id="rId9"/>
    <p:sldLayoutId id="2147483664" r:id="rId10"/>
    <p:sldLayoutId id="2147483666" r:id="rId11"/>
    <p:sldLayoutId id="2147483677" r:id="rId12"/>
    <p:sldLayoutId id="2147483678" r:id="rId13"/>
    <p:sldLayoutId id="2147483679" r:id="rId14"/>
    <p:sldLayoutId id="2147483667" r:id="rId15"/>
  </p:sldLayoutIdLst>
  <p:hf hdr="0"/>
  <p:txStyles>
    <p:titleStyle>
      <a:lvl1pPr algn="l" defTabSz="685800" rtl="0" eaLnBrk="1" latinLnBrk="0" hangingPunct="1">
        <a:lnSpc>
          <a:spcPct val="90000"/>
        </a:lnSpc>
        <a:spcBef>
          <a:spcPct val="0"/>
        </a:spcBef>
        <a:buNone/>
        <a:defRPr sz="3200" b="1" i="0" kern="1000" spc="-70" baseline="0">
          <a:solidFill>
            <a:schemeClr val="tx1"/>
          </a:solidFill>
          <a:latin typeface="Franklin Gothic Demi Cond" panose="020B0706030402020204" pitchFamily="34" charset="0"/>
          <a:ea typeface="Roboto Black" panose="02000000000000000000" pitchFamily="2" charset="0"/>
          <a:cs typeface="Arial" panose="020B0604020202020204" pitchFamily="34" charset="0"/>
        </a:defRPr>
      </a:lvl1pPr>
    </p:titleStyle>
    <p:bodyStyle>
      <a:lvl1pPr marL="171450" indent="-171450" algn="l" defTabSz="685800" rtl="0" eaLnBrk="1" latinLnBrk="0" hangingPunct="1">
        <a:lnSpc>
          <a:spcPct val="90000"/>
        </a:lnSpc>
        <a:spcBef>
          <a:spcPts val="750"/>
        </a:spcBef>
        <a:buClr>
          <a:schemeClr val="accent1"/>
        </a:buClr>
        <a:buSzPct val="90000"/>
        <a:buFont typeface="Wingdings" pitchFamily="2" charset="2"/>
        <a:buChar char="§"/>
        <a:defRPr sz="18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accent1"/>
        </a:buClr>
        <a:buSzPct val="100000"/>
        <a:buFont typeface="Arial" panose="020B0604020202020204" pitchFamily="34" charset="0"/>
        <a:buChar char="•"/>
        <a:defRPr sz="16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SzPct val="90000"/>
        <a:buFont typeface="Wingdings" pitchFamily="2" charset="2"/>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126" userDrawn="1">
          <p15:clr>
            <a:srgbClr val="F26B43"/>
          </p15:clr>
        </p15:guide>
        <p15:guide id="3" pos="5602" userDrawn="1">
          <p15:clr>
            <a:srgbClr val="F26B43"/>
          </p15:clr>
        </p15:guide>
        <p15:guide id="4" pos="2880" userDrawn="1">
          <p15:clr>
            <a:srgbClr val="F26B43"/>
          </p15:clr>
        </p15:guide>
        <p15:guide id="5" orient="horz" pos="123" userDrawn="1">
          <p15:clr>
            <a:srgbClr val="F26B43"/>
          </p15:clr>
        </p15:guide>
        <p15:guide id="6" orient="horz" pos="3117" userDrawn="1">
          <p15:clr>
            <a:srgbClr val="F26B43"/>
          </p15:clr>
        </p15:guide>
        <p15:guide id="7" pos="570" userDrawn="1">
          <p15:clr>
            <a:srgbClr val="F26B43"/>
          </p15:clr>
        </p15:guide>
        <p15:guide id="8" pos="1155" userDrawn="1">
          <p15:clr>
            <a:srgbClr val="F26B43"/>
          </p15:clr>
        </p15:guide>
        <p15:guide id="9" pos="1728" userDrawn="1">
          <p15:clr>
            <a:srgbClr val="F26B43"/>
          </p15:clr>
        </p15:guide>
        <p15:guide id="10" pos="2304" userDrawn="1">
          <p15:clr>
            <a:srgbClr val="F26B43"/>
          </p15:clr>
        </p15:guide>
        <p15:guide id="11" pos="3456" userDrawn="1">
          <p15:clr>
            <a:srgbClr val="F26B43"/>
          </p15:clr>
        </p15:guide>
        <p15:guide id="12" pos="4035" userDrawn="1">
          <p15:clr>
            <a:srgbClr val="F26B43"/>
          </p15:clr>
        </p15:guide>
        <p15:guide id="13" pos="4608" userDrawn="1">
          <p15:clr>
            <a:srgbClr val="F26B43"/>
          </p15:clr>
        </p15:guide>
        <p15:guide id="14" pos="5180" userDrawn="1">
          <p15:clr>
            <a:srgbClr val="F26B43"/>
          </p15:clr>
        </p15:guide>
        <p15:guide id="15" orient="horz" pos="490" userDrawn="1">
          <p15:clr>
            <a:srgbClr val="F26B43"/>
          </p15:clr>
        </p15:guide>
        <p15:guide id="16" orient="horz" pos="985" userDrawn="1">
          <p15:clr>
            <a:srgbClr val="F26B43"/>
          </p15:clr>
        </p15:guide>
        <p15:guide id="17" orient="horz" pos="1475" userDrawn="1">
          <p15:clr>
            <a:srgbClr val="F26B43"/>
          </p15:clr>
        </p15:guide>
        <p15:guide id="18" orient="horz" pos="1962" userDrawn="1">
          <p15:clr>
            <a:srgbClr val="F26B43"/>
          </p15:clr>
        </p15:guide>
        <p15:guide id="19" orient="horz" pos="2458" userDrawn="1">
          <p15:clr>
            <a:srgbClr val="F26B43"/>
          </p15:clr>
        </p15:guide>
        <p15:guide id="20" orient="horz" pos="2950" userDrawn="1">
          <p15:clr>
            <a:srgbClr val="F26B43"/>
          </p15:clr>
        </p15:guide>
        <p15:guide id="21" pos="5437" userDrawn="1">
          <p15:clr>
            <a:srgbClr val="F26B43"/>
          </p15:clr>
        </p15:guide>
        <p15:guide id="22" orient="horz" userDrawn="1">
          <p15:clr>
            <a:srgbClr val="F26B43"/>
          </p15:clr>
        </p15:guide>
        <p15:guide id="23" pos="5760" userDrawn="1">
          <p15:clr>
            <a:srgbClr val="F26B43"/>
          </p15:clr>
        </p15:guide>
        <p15:guide id="24" orient="horz" pos="3240" userDrawn="1">
          <p15:clr>
            <a:srgbClr val="F26B43"/>
          </p15:clr>
        </p15:guide>
        <p15:guide id="25"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11.emf"/></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13.emf"/></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15.jpe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pour une image  1">
            <a:extLst>
              <a:ext uri="{FF2B5EF4-FFF2-40B4-BE49-F238E27FC236}">
                <a16:creationId xmlns:a16="http://schemas.microsoft.com/office/drawing/2014/main" id="{DA20B7E2-B5CA-2647-8DAF-0E9B77AF6E75}"/>
              </a:ext>
            </a:extLst>
          </p:cNvPr>
          <p:cNvSpPr>
            <a:spLocks noGrp="1"/>
          </p:cNvSpPr>
          <p:nvPr>
            <p:ph type="pic" sz="quarter" idx="10"/>
          </p:nvPr>
        </p:nvSpPr>
        <p:spPr/>
      </p:sp>
      <p:sp>
        <p:nvSpPr>
          <p:cNvPr id="3" name="Titre 2">
            <a:extLst>
              <a:ext uri="{FF2B5EF4-FFF2-40B4-BE49-F238E27FC236}">
                <a16:creationId xmlns:a16="http://schemas.microsoft.com/office/drawing/2014/main" id="{55A5C923-5A79-224D-A6A6-8267C64759A4}"/>
              </a:ext>
            </a:extLst>
          </p:cNvPr>
          <p:cNvSpPr>
            <a:spLocks noGrp="1"/>
          </p:cNvSpPr>
          <p:nvPr>
            <p:ph type="ctrTitle"/>
          </p:nvPr>
        </p:nvSpPr>
        <p:spPr/>
        <p:txBody>
          <a:bodyPr>
            <a:normAutofit/>
          </a:bodyPr>
          <a:lstStyle/>
          <a:p>
            <a:r>
              <a:rPr lang="fr-FR" sz="3000" dirty="0"/>
              <a:t>Description de l’orientation des discontinuités</a:t>
            </a:r>
          </a:p>
        </p:txBody>
      </p:sp>
      <p:sp>
        <p:nvSpPr>
          <p:cNvPr id="4" name="Sous-titre 3">
            <a:extLst>
              <a:ext uri="{FF2B5EF4-FFF2-40B4-BE49-F238E27FC236}">
                <a16:creationId xmlns:a16="http://schemas.microsoft.com/office/drawing/2014/main" id="{34F3CA74-E434-844A-9C90-0FE7EB8DBFC3}"/>
              </a:ext>
            </a:extLst>
          </p:cNvPr>
          <p:cNvSpPr>
            <a:spLocks noGrp="1"/>
          </p:cNvSpPr>
          <p:nvPr>
            <p:ph type="subTitle" idx="1"/>
          </p:nvPr>
        </p:nvSpPr>
        <p:spPr/>
        <p:txBody>
          <a:bodyPr/>
          <a:lstStyle/>
          <a:p>
            <a:r>
              <a:rPr lang="fr-FR" dirty="0"/>
              <a:t>MÉCANIQUE DES ROCHES ET OUVRAGES SOUTERRAINS</a:t>
            </a:r>
          </a:p>
        </p:txBody>
      </p:sp>
      <p:sp>
        <p:nvSpPr>
          <p:cNvPr id="5" name="Espace réservé du texte 4">
            <a:extLst>
              <a:ext uri="{FF2B5EF4-FFF2-40B4-BE49-F238E27FC236}">
                <a16:creationId xmlns:a16="http://schemas.microsoft.com/office/drawing/2014/main" id="{BC3BCA55-E2C0-5C4E-89C0-5D85ED2FB439}"/>
              </a:ext>
            </a:extLst>
          </p:cNvPr>
          <p:cNvSpPr>
            <a:spLocks noGrp="1"/>
          </p:cNvSpPr>
          <p:nvPr>
            <p:ph type="body" sz="quarter" idx="11"/>
          </p:nvPr>
        </p:nvSpPr>
        <p:spPr/>
        <p:txBody>
          <a:bodyPr/>
          <a:lstStyle/>
          <a:p>
            <a:r>
              <a:rPr lang="fr-FR" dirty="0"/>
              <a:t>Prof. M. VIOLAY</a:t>
            </a:r>
          </a:p>
        </p:txBody>
      </p:sp>
      <p:sp>
        <p:nvSpPr>
          <p:cNvPr id="6" name="Espace réservé du texte 5">
            <a:extLst>
              <a:ext uri="{FF2B5EF4-FFF2-40B4-BE49-F238E27FC236}">
                <a16:creationId xmlns:a16="http://schemas.microsoft.com/office/drawing/2014/main" id="{18A3154D-FCB0-A34B-BBBC-167C625558EC}"/>
              </a:ext>
            </a:extLst>
          </p:cNvPr>
          <p:cNvSpPr>
            <a:spLocks noGrp="1"/>
          </p:cNvSpPr>
          <p:nvPr>
            <p:ph type="body" sz="quarter" idx="12"/>
          </p:nvPr>
        </p:nvSpPr>
        <p:spPr/>
        <p:txBody>
          <a:bodyPr/>
          <a:lstStyle/>
          <a:p>
            <a:r>
              <a:rPr lang="fr-FR" dirty="0"/>
              <a:t>Laboratoire de Mécanique des Roches – LEMR</a:t>
            </a:r>
          </a:p>
        </p:txBody>
      </p:sp>
    </p:spTree>
    <p:extLst>
      <p:ext uri="{BB962C8B-B14F-4D97-AF65-F5344CB8AC3E}">
        <p14:creationId xmlns:p14="http://schemas.microsoft.com/office/powerpoint/2010/main" val="413527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Caractérisation des discontinuités</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e 11">
            <a:extLst>
              <a:ext uri="{FF2B5EF4-FFF2-40B4-BE49-F238E27FC236}">
                <a16:creationId xmlns:a16="http://schemas.microsoft.com/office/drawing/2014/main" id="{ADAE32E2-FA19-F27E-9ADF-36FFD2D8F9C4}"/>
              </a:ext>
            </a:extLst>
          </p:cNvPr>
          <p:cNvGrpSpPr>
            <a:grpSpLocks noChangeAspect="1"/>
          </p:cNvGrpSpPr>
          <p:nvPr/>
        </p:nvGrpSpPr>
        <p:grpSpPr>
          <a:xfrm>
            <a:off x="911222" y="733958"/>
            <a:ext cx="7462896" cy="3701894"/>
            <a:chOff x="-307279" y="1354801"/>
            <a:chExt cx="9328620" cy="4627368"/>
          </a:xfrm>
        </p:grpSpPr>
        <p:pic>
          <p:nvPicPr>
            <p:cNvPr id="2" name="Picture 2">
              <a:extLst>
                <a:ext uri="{FF2B5EF4-FFF2-40B4-BE49-F238E27FC236}">
                  <a16:creationId xmlns:a16="http://schemas.microsoft.com/office/drawing/2014/main" id="{A4497864-0838-AA69-B392-EA69B9FF0D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1354801"/>
              <a:ext cx="6537573" cy="4018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 Box 7">
              <a:extLst>
                <a:ext uri="{FF2B5EF4-FFF2-40B4-BE49-F238E27FC236}">
                  <a16:creationId xmlns:a16="http://schemas.microsoft.com/office/drawing/2014/main" id="{02547AE9-8638-80CB-9841-1E76A398FE05}"/>
                </a:ext>
              </a:extLst>
            </p:cNvPr>
            <p:cNvSpPr txBox="1">
              <a:spLocks noChangeArrowheads="1"/>
            </p:cNvSpPr>
            <p:nvPr/>
          </p:nvSpPr>
          <p:spPr bwMode="auto">
            <a:xfrm>
              <a:off x="-307279" y="2978074"/>
              <a:ext cx="4575973" cy="3004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lstStyle>
              <a:lvl1pPr>
                <a:defRPr>
                  <a:solidFill>
                    <a:schemeClr val="tx1"/>
                  </a:solidFill>
                  <a:latin typeface="Arial" charset="0"/>
                  <a:cs typeface="Arial" charset="0"/>
                </a:defRPr>
              </a:lvl1pPr>
              <a:lvl2pPr marL="803275">
                <a:defRPr>
                  <a:solidFill>
                    <a:schemeClr val="tx1"/>
                  </a:solidFill>
                  <a:latin typeface="Arial" charset="0"/>
                  <a:cs typeface="Arial" charset="0"/>
                </a:defRPr>
              </a:lvl2pPr>
              <a:lvl3pPr marL="982663">
                <a:defRPr>
                  <a:solidFill>
                    <a:schemeClr val="tx1"/>
                  </a:solidFill>
                  <a:latin typeface="Arial" charset="0"/>
                  <a:cs typeface="Arial" charset="0"/>
                </a:defRPr>
              </a:lvl3pPr>
              <a:lvl4pPr>
                <a:defRPr>
                  <a:solidFill>
                    <a:schemeClr val="tx1"/>
                  </a:solidFill>
                  <a:latin typeface="Arial" charset="0"/>
                  <a:cs typeface="Arial" charset="0"/>
                </a:defRPr>
              </a:lvl4pPr>
              <a:lvl5pPr>
                <a:defRPr>
                  <a:solidFill>
                    <a:schemeClr val="tx1"/>
                  </a:solidFill>
                  <a:latin typeface="Arial" charset="0"/>
                  <a:cs typeface="Arial" charset="0"/>
                </a:defRPr>
              </a:lvl5pPr>
              <a:lvl6pPr fontAlgn="base">
                <a:spcBef>
                  <a:spcPct val="0"/>
                </a:spcBef>
                <a:spcAft>
                  <a:spcPct val="0"/>
                </a:spcAft>
                <a:defRPr>
                  <a:solidFill>
                    <a:schemeClr val="tx1"/>
                  </a:solidFill>
                  <a:latin typeface="Arial" charset="0"/>
                  <a:cs typeface="Arial" charset="0"/>
                </a:defRPr>
              </a:lvl6pPr>
              <a:lvl7pPr fontAlgn="base">
                <a:spcBef>
                  <a:spcPct val="0"/>
                </a:spcBef>
                <a:spcAft>
                  <a:spcPct val="0"/>
                </a:spcAft>
                <a:defRPr>
                  <a:solidFill>
                    <a:schemeClr val="tx1"/>
                  </a:solidFill>
                  <a:latin typeface="Arial" charset="0"/>
                  <a:cs typeface="Arial" charset="0"/>
                </a:defRPr>
              </a:lvl7pPr>
              <a:lvl8pPr fontAlgn="base">
                <a:spcBef>
                  <a:spcPct val="0"/>
                </a:spcBef>
                <a:spcAft>
                  <a:spcPct val="0"/>
                </a:spcAft>
                <a:defRPr>
                  <a:solidFill>
                    <a:schemeClr val="tx1"/>
                  </a:solidFill>
                  <a:latin typeface="Arial" charset="0"/>
                  <a:cs typeface="Arial" charset="0"/>
                </a:defRPr>
              </a:lvl8pPr>
              <a:lvl9pPr fontAlgn="base">
                <a:spcBef>
                  <a:spcPct val="0"/>
                </a:spcBef>
                <a:spcAft>
                  <a:spcPct val="0"/>
                </a:spcAft>
                <a:defRPr>
                  <a:solidFill>
                    <a:schemeClr val="tx1"/>
                  </a:solidFill>
                  <a:latin typeface="Arial" charset="0"/>
                  <a:cs typeface="Arial" charset="0"/>
                </a:defRPr>
              </a:lvl9pPr>
            </a:lstStyle>
            <a:p>
              <a:pPr marL="573750" indent="-285750">
                <a:spcBef>
                  <a:spcPts val="600"/>
                </a:spcBef>
                <a:buFont typeface="Wingdings" panose="05000000000000000000" pitchFamily="2" charset="2"/>
                <a:buChar char="§"/>
              </a:pPr>
              <a:r>
                <a:rPr lang="fr-FR" altLang="fr-FR" sz="2000" b="1" dirty="0">
                  <a:solidFill>
                    <a:srgbClr val="FF0000"/>
                  </a:solidFill>
                </a:rPr>
                <a:t>Orientation</a:t>
              </a:r>
            </a:p>
            <a:p>
              <a:pPr marL="573750" indent="-285750">
                <a:spcBef>
                  <a:spcPts val="600"/>
                </a:spcBef>
                <a:buClr>
                  <a:schemeClr val="accent1"/>
                </a:buClr>
                <a:buFont typeface="Wingdings" panose="05000000000000000000" pitchFamily="2" charset="2"/>
                <a:buChar char="§"/>
              </a:pPr>
              <a:r>
                <a:rPr lang="fr-FR" altLang="fr-FR" sz="2000" dirty="0"/>
                <a:t>Espacement</a:t>
              </a:r>
            </a:p>
            <a:p>
              <a:pPr marL="573750" indent="-285750">
                <a:spcBef>
                  <a:spcPts val="600"/>
                </a:spcBef>
                <a:buClr>
                  <a:schemeClr val="accent1"/>
                </a:buClr>
                <a:buFont typeface="Wingdings" panose="05000000000000000000" pitchFamily="2" charset="2"/>
                <a:buChar char="§"/>
              </a:pPr>
              <a:r>
                <a:rPr lang="fr-FR" altLang="fr-FR" sz="2000" dirty="0"/>
                <a:t>Persistance</a:t>
              </a:r>
            </a:p>
            <a:p>
              <a:pPr marL="573750" indent="-285750">
                <a:spcBef>
                  <a:spcPts val="600"/>
                </a:spcBef>
                <a:buClr>
                  <a:schemeClr val="accent1"/>
                </a:buClr>
                <a:buFont typeface="Wingdings" panose="05000000000000000000" pitchFamily="2" charset="2"/>
                <a:buChar char="§"/>
              </a:pPr>
              <a:r>
                <a:rPr lang="fr-FR" altLang="fr-FR" sz="2000" dirty="0"/>
                <a:t>Rugosité</a:t>
              </a:r>
            </a:p>
            <a:p>
              <a:pPr marL="573750" indent="-285750">
                <a:spcBef>
                  <a:spcPts val="600"/>
                </a:spcBef>
                <a:buClr>
                  <a:schemeClr val="accent1"/>
                </a:buClr>
                <a:buFont typeface="Wingdings" panose="05000000000000000000" pitchFamily="2" charset="2"/>
                <a:buChar char="§"/>
              </a:pPr>
              <a:r>
                <a:rPr lang="fr-FR" altLang="fr-FR" sz="2000" dirty="0"/>
                <a:t>Ouverture</a:t>
              </a:r>
            </a:p>
            <a:p>
              <a:pPr marL="573750" indent="-285750">
                <a:spcBef>
                  <a:spcPts val="600"/>
                </a:spcBef>
                <a:buClr>
                  <a:schemeClr val="accent1"/>
                </a:buClr>
                <a:buFont typeface="Wingdings" panose="05000000000000000000" pitchFamily="2" charset="2"/>
                <a:buChar char="§"/>
              </a:pPr>
              <a:r>
                <a:rPr lang="fr-FR" altLang="fr-FR" sz="2000" dirty="0"/>
                <a:t>Degré d’altération</a:t>
              </a:r>
            </a:p>
            <a:p>
              <a:pPr marL="573750" indent="-285750">
                <a:spcBef>
                  <a:spcPts val="600"/>
                </a:spcBef>
                <a:buClr>
                  <a:schemeClr val="accent1"/>
                </a:buClr>
                <a:buFont typeface="Wingdings" panose="05000000000000000000" pitchFamily="2" charset="2"/>
                <a:buChar char="§"/>
              </a:pPr>
              <a:r>
                <a:rPr lang="fr-FR" altLang="fr-FR" sz="2000" dirty="0"/>
                <a:t>Matériau de remplissage</a:t>
              </a:r>
            </a:p>
            <a:p>
              <a:endParaRPr lang="fr-FR" altLang="fr-FR" sz="2000" dirty="0"/>
            </a:p>
          </p:txBody>
        </p:sp>
        <p:sp>
          <p:nvSpPr>
            <p:cNvPr id="10" name="Rectangle 9">
              <a:extLst>
                <a:ext uri="{FF2B5EF4-FFF2-40B4-BE49-F238E27FC236}">
                  <a16:creationId xmlns:a16="http://schemas.microsoft.com/office/drawing/2014/main" id="{9ADB75D8-41AB-7960-0275-8AD8A1934C0B}"/>
                </a:ext>
              </a:extLst>
            </p:cNvPr>
            <p:cNvSpPr/>
            <p:nvPr/>
          </p:nvSpPr>
          <p:spPr>
            <a:xfrm>
              <a:off x="6101564" y="5229200"/>
              <a:ext cx="1404230" cy="500138"/>
            </a:xfrm>
            <a:prstGeom prst="rect">
              <a:avLst/>
            </a:prstGeom>
          </p:spPr>
          <p:txBody>
            <a:bodyPr wrap="none">
              <a:spAutoFit/>
            </a:bodyPr>
            <a:lstStyle/>
            <a:p>
              <a:pPr marL="288000">
                <a:spcBef>
                  <a:spcPts val="600"/>
                </a:spcBef>
              </a:pPr>
              <a:r>
                <a:rPr lang="fr-FR" altLang="fr-FR" sz="2000" dirty="0">
                  <a:solidFill>
                    <a:srgbClr val="0070C0"/>
                  </a:solidFill>
                </a:rPr>
                <a:t>+ eau</a:t>
              </a:r>
            </a:p>
          </p:txBody>
        </p:sp>
        <p:sp>
          <p:nvSpPr>
            <p:cNvPr id="11" name="Rectangle 10">
              <a:extLst>
                <a:ext uri="{FF2B5EF4-FFF2-40B4-BE49-F238E27FC236}">
                  <a16:creationId xmlns:a16="http://schemas.microsoft.com/office/drawing/2014/main" id="{C4522747-A024-1AC1-3282-2622F81395E0}"/>
                </a:ext>
              </a:extLst>
            </p:cNvPr>
            <p:cNvSpPr/>
            <p:nvPr/>
          </p:nvSpPr>
          <p:spPr>
            <a:xfrm>
              <a:off x="6840000" y="4447232"/>
              <a:ext cx="1224136" cy="421928"/>
            </a:xfrm>
            <a:prstGeom prst="rect">
              <a:avLst/>
            </a:prstGeom>
            <a:solidFill>
              <a:srgbClr val="FF000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grpSp>
    </p:spTree>
    <p:extLst>
      <p:ext uri="{BB962C8B-B14F-4D97-AF65-F5344CB8AC3E}">
        <p14:creationId xmlns:p14="http://schemas.microsoft.com/office/powerpoint/2010/main" val="2448350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Définition de l’orientation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3</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e 26">
            <a:extLst>
              <a:ext uri="{FF2B5EF4-FFF2-40B4-BE49-F238E27FC236}">
                <a16:creationId xmlns:a16="http://schemas.microsoft.com/office/drawing/2014/main" id="{1CDFF641-52C1-733A-31EB-506E4918AE76}"/>
              </a:ext>
            </a:extLst>
          </p:cNvPr>
          <p:cNvGrpSpPr>
            <a:grpSpLocks noChangeAspect="1"/>
          </p:cNvGrpSpPr>
          <p:nvPr/>
        </p:nvGrpSpPr>
        <p:grpSpPr>
          <a:xfrm>
            <a:off x="1193800" y="720749"/>
            <a:ext cx="7186672" cy="4183991"/>
            <a:chOff x="395288" y="1268760"/>
            <a:chExt cx="8983340" cy="5229989"/>
          </a:xfrm>
        </p:grpSpPr>
        <p:sp>
          <p:nvSpPr>
            <p:cNvPr id="8" name="Rectangle 6">
              <a:extLst>
                <a:ext uri="{FF2B5EF4-FFF2-40B4-BE49-F238E27FC236}">
                  <a16:creationId xmlns:a16="http://schemas.microsoft.com/office/drawing/2014/main" id="{95CEA37F-1E4C-28AD-DC6B-60DD366CCB50}"/>
                </a:ext>
              </a:extLst>
            </p:cNvPr>
            <p:cNvSpPr txBox="1">
              <a:spLocks noChangeArrowheads="1"/>
            </p:cNvSpPr>
            <p:nvPr/>
          </p:nvSpPr>
          <p:spPr>
            <a:xfrm>
              <a:off x="4500563" y="1484784"/>
              <a:ext cx="4878065" cy="5013965"/>
            </a:xfrm>
            <a:prstGeom prst="rect">
              <a:avLst/>
            </a:prstGeom>
          </p:spPr>
          <p:txBody>
            <a:bodyPr vert="horz" lIns="180000" tIns="45720" rIns="91440" bIns="45720" rtlCol="0">
              <a:normAutofit fontScale="85000" lnSpcReduction="20000"/>
            </a:bodyPr>
            <a:lstStyle>
              <a:lvl1pPr marL="171450" indent="-171450" algn="l" defTabSz="685800" rtl="0" eaLnBrk="1" latinLnBrk="0" hangingPunct="1">
                <a:lnSpc>
                  <a:spcPct val="90000"/>
                </a:lnSpc>
                <a:spcBef>
                  <a:spcPts val="750"/>
                </a:spcBef>
                <a:buClr>
                  <a:schemeClr val="accent1"/>
                </a:buClr>
                <a:buSzPct val="90000"/>
                <a:buFont typeface="Wingdings" pitchFamily="2" charset="2"/>
                <a:buChar char="§"/>
                <a:defRPr sz="18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accent1"/>
                </a:buClr>
                <a:buSzPct val="100000"/>
                <a:buFont typeface="Arial" panose="020B0604020202020204" pitchFamily="34" charset="0"/>
                <a:buChar char="•"/>
                <a:defRPr sz="16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SzPct val="90000"/>
                <a:buFont typeface="Wingdings" pitchFamily="2" charset="2"/>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80000"/>
                </a:lnSpc>
                <a:spcBef>
                  <a:spcPts val="0"/>
                </a:spcBef>
                <a:spcAft>
                  <a:spcPts val="1200"/>
                </a:spcAft>
              </a:pPr>
              <a:r>
                <a:rPr lang="fr-FR" altLang="fr-FR" sz="2400" b="1" dirty="0"/>
                <a:t>Azimut de pendage </a:t>
              </a:r>
              <a:r>
                <a:rPr lang="fr-FR" altLang="fr-FR" sz="2400" b="1" dirty="0">
                  <a:latin typeface="Symbol" pitchFamily="18" charset="2"/>
                </a:rPr>
                <a:t>a</a:t>
              </a:r>
              <a:endParaRPr lang="fr-FR" altLang="fr-FR" sz="2400" b="1" dirty="0"/>
            </a:p>
            <a:p>
              <a:pPr marL="342000" indent="0">
                <a:lnSpc>
                  <a:spcPct val="110000"/>
                </a:lnSpc>
                <a:spcBef>
                  <a:spcPts val="0"/>
                </a:spcBef>
                <a:spcAft>
                  <a:spcPts val="1200"/>
                </a:spcAft>
                <a:buFont typeface="Wingdings" pitchFamily="2" charset="2"/>
                <a:buNone/>
              </a:pPr>
              <a:r>
                <a:rPr lang="fr-FR" altLang="fr-FR" sz="2400" dirty="0"/>
                <a:t>angle entre la </a:t>
              </a:r>
              <a:r>
                <a:rPr lang="fr-FR" altLang="fr-FR" sz="2400" dirty="0">
                  <a:solidFill>
                    <a:srgbClr val="FF00FF"/>
                  </a:solidFill>
                </a:rPr>
                <a:t>projection</a:t>
              </a:r>
              <a:r>
                <a:rPr lang="fr-FR" altLang="fr-FR" sz="2400" dirty="0"/>
                <a:t> de la </a:t>
              </a:r>
              <a:r>
                <a:rPr lang="fr-FR" altLang="fr-FR" sz="2400" dirty="0">
                  <a:solidFill>
                    <a:srgbClr val="FF0000"/>
                  </a:solidFill>
                </a:rPr>
                <a:t>droite de plus grande pente</a:t>
              </a:r>
              <a:r>
                <a:rPr lang="fr-FR" altLang="fr-FR" sz="2400" dirty="0"/>
                <a:t> </a:t>
              </a:r>
              <a:r>
                <a:rPr lang="fr-FR" altLang="fr-FR" sz="2400" dirty="0">
                  <a:solidFill>
                    <a:srgbClr val="FF00FF"/>
                  </a:solidFill>
                </a:rPr>
                <a:t>sur le plan horizontal</a:t>
              </a:r>
              <a:r>
                <a:rPr lang="fr-FR" altLang="fr-FR" sz="2400" dirty="0"/>
                <a:t> et le </a:t>
              </a:r>
              <a:r>
                <a:rPr lang="fr-FR" altLang="fr-FR" sz="2400" b="1" dirty="0"/>
                <a:t>N</a:t>
              </a:r>
              <a:r>
                <a:rPr lang="fr-FR" altLang="fr-FR" sz="2400" dirty="0"/>
                <a:t>ord (0-360°)</a:t>
              </a:r>
            </a:p>
            <a:p>
              <a:pPr>
                <a:lnSpc>
                  <a:spcPct val="80000"/>
                </a:lnSpc>
                <a:spcBef>
                  <a:spcPts val="0"/>
                </a:spcBef>
                <a:spcAft>
                  <a:spcPts val="1200"/>
                </a:spcAft>
                <a:buFontTx/>
                <a:buNone/>
              </a:pPr>
              <a:endParaRPr lang="fr-FR" altLang="fr-FR" sz="700" dirty="0"/>
            </a:p>
            <a:p>
              <a:pPr>
                <a:lnSpc>
                  <a:spcPct val="80000"/>
                </a:lnSpc>
                <a:spcBef>
                  <a:spcPts val="0"/>
                </a:spcBef>
                <a:spcAft>
                  <a:spcPts val="1200"/>
                </a:spcAft>
              </a:pPr>
              <a:r>
                <a:rPr lang="fr-FR" altLang="fr-FR" sz="2400" b="1" dirty="0"/>
                <a:t>Pendage </a:t>
              </a:r>
              <a:r>
                <a:rPr lang="fr-FR" altLang="fr-FR" sz="2400" b="1" dirty="0">
                  <a:latin typeface="Symbol" pitchFamily="18" charset="2"/>
                </a:rPr>
                <a:t>b</a:t>
              </a:r>
              <a:endParaRPr lang="fr-FR" altLang="fr-FR" sz="2400" b="1" dirty="0"/>
            </a:p>
            <a:p>
              <a:pPr marL="342000" indent="0">
                <a:lnSpc>
                  <a:spcPct val="120000"/>
                </a:lnSpc>
                <a:spcBef>
                  <a:spcPts val="0"/>
                </a:spcBef>
                <a:spcAft>
                  <a:spcPts val="1200"/>
                </a:spcAft>
                <a:buFont typeface="Wingdings" pitchFamily="2" charset="2"/>
                <a:buNone/>
              </a:pPr>
              <a:r>
                <a:rPr lang="fr-FR" altLang="fr-FR" sz="2400" dirty="0"/>
                <a:t>angle que fait la </a:t>
              </a:r>
              <a:r>
                <a:rPr lang="fr-FR" altLang="fr-FR" sz="2400" dirty="0">
                  <a:solidFill>
                    <a:srgbClr val="FF0000"/>
                  </a:solidFill>
                </a:rPr>
                <a:t>droite de plus grande pente</a:t>
              </a:r>
              <a:r>
                <a:rPr lang="fr-FR" altLang="fr-FR" sz="2400" dirty="0"/>
                <a:t> avec le plan horizontal (0-90°)</a:t>
              </a:r>
            </a:p>
            <a:p>
              <a:pPr marL="0" indent="0">
                <a:lnSpc>
                  <a:spcPct val="80000"/>
                </a:lnSpc>
                <a:spcBef>
                  <a:spcPts val="0"/>
                </a:spcBef>
                <a:spcAft>
                  <a:spcPts val="1200"/>
                </a:spcAft>
                <a:buNone/>
              </a:pPr>
              <a:endParaRPr lang="fr-FR" altLang="fr-FR" sz="700" dirty="0"/>
            </a:p>
            <a:p>
              <a:pPr>
                <a:lnSpc>
                  <a:spcPct val="80000"/>
                </a:lnSpc>
                <a:spcBef>
                  <a:spcPts val="0"/>
                </a:spcBef>
                <a:spcAft>
                  <a:spcPts val="1200"/>
                </a:spcAft>
              </a:pPr>
              <a:r>
                <a:rPr lang="fr-FR" altLang="fr-FR" sz="2400" b="1" dirty="0"/>
                <a:t>Notation  </a:t>
              </a:r>
              <a:r>
                <a:rPr lang="fr-FR" altLang="fr-FR" sz="2400" b="1" dirty="0">
                  <a:latin typeface="Symbol" pitchFamily="18" charset="2"/>
                </a:rPr>
                <a:t>a</a:t>
              </a:r>
              <a:r>
                <a:rPr lang="fr-FR" altLang="fr-FR" sz="2400" b="1" dirty="0"/>
                <a:t>, </a:t>
              </a:r>
              <a:r>
                <a:rPr lang="fr-FR" altLang="fr-FR" sz="2400" b="1" dirty="0">
                  <a:latin typeface="Symbol" pitchFamily="18" charset="2"/>
                </a:rPr>
                <a:t>b</a:t>
              </a:r>
              <a:r>
                <a:rPr lang="fr-FR" altLang="fr-FR" sz="2400" dirty="0">
                  <a:latin typeface="Symbol" pitchFamily="18" charset="2"/>
                </a:rPr>
                <a:t> </a:t>
              </a:r>
              <a:r>
                <a:rPr lang="fr-FR" altLang="fr-FR" sz="2400" dirty="0"/>
                <a:t>     075, 45</a:t>
              </a:r>
            </a:p>
            <a:p>
              <a:pPr>
                <a:lnSpc>
                  <a:spcPct val="80000"/>
                </a:lnSpc>
                <a:spcBef>
                  <a:spcPts val="0"/>
                </a:spcBef>
                <a:spcAft>
                  <a:spcPts val="1200"/>
                </a:spcAft>
              </a:pPr>
              <a:endParaRPr lang="fr-FR" altLang="fr-FR" dirty="0"/>
            </a:p>
          </p:txBody>
        </p:sp>
        <p:grpSp>
          <p:nvGrpSpPr>
            <p:cNvPr id="13" name="Groupe 12">
              <a:extLst>
                <a:ext uri="{FF2B5EF4-FFF2-40B4-BE49-F238E27FC236}">
                  <a16:creationId xmlns:a16="http://schemas.microsoft.com/office/drawing/2014/main" id="{7F99B8B7-425B-490E-43A9-06BAE7E4F10D}"/>
                </a:ext>
              </a:extLst>
            </p:cNvPr>
            <p:cNvGrpSpPr/>
            <p:nvPr/>
          </p:nvGrpSpPr>
          <p:grpSpPr>
            <a:xfrm>
              <a:off x="395288" y="1268760"/>
              <a:ext cx="3887787" cy="4680520"/>
              <a:chOff x="395288" y="1340768"/>
              <a:chExt cx="3887787" cy="4680520"/>
            </a:xfrm>
          </p:grpSpPr>
          <p:sp>
            <p:nvSpPr>
              <p:cNvPr id="14" name="Freeform 9">
                <a:extLst>
                  <a:ext uri="{FF2B5EF4-FFF2-40B4-BE49-F238E27FC236}">
                    <a16:creationId xmlns:a16="http://schemas.microsoft.com/office/drawing/2014/main" id="{4889FFD4-7837-02F4-5B08-07249765DD2E}"/>
                  </a:ext>
                </a:extLst>
              </p:cNvPr>
              <p:cNvSpPr>
                <a:spLocks/>
              </p:cNvSpPr>
              <p:nvPr/>
            </p:nvSpPr>
            <p:spPr bwMode="auto">
              <a:xfrm>
                <a:off x="395288" y="3068537"/>
                <a:ext cx="1223962" cy="2952751"/>
              </a:xfrm>
              <a:custGeom>
                <a:avLst/>
                <a:gdLst>
                  <a:gd name="T0" fmla="*/ 0 w 771"/>
                  <a:gd name="T1" fmla="*/ 0 h 1860"/>
                  <a:gd name="T2" fmla="*/ 0 w 771"/>
                  <a:gd name="T3" fmla="*/ 1361 h 1860"/>
                  <a:gd name="T4" fmla="*/ 771 w 771"/>
                  <a:gd name="T5" fmla="*/ 1860 h 1860"/>
                  <a:gd name="T6" fmla="*/ 771 w 771"/>
                  <a:gd name="T7" fmla="*/ 1407 h 1860"/>
                  <a:gd name="T8" fmla="*/ 317 w 771"/>
                  <a:gd name="T9" fmla="*/ 273 h 1860"/>
                </a:gdLst>
                <a:ahLst/>
                <a:cxnLst>
                  <a:cxn ang="0">
                    <a:pos x="T0" y="T1"/>
                  </a:cxn>
                  <a:cxn ang="0">
                    <a:pos x="T2" y="T3"/>
                  </a:cxn>
                  <a:cxn ang="0">
                    <a:pos x="T4" y="T5"/>
                  </a:cxn>
                  <a:cxn ang="0">
                    <a:pos x="T6" y="T7"/>
                  </a:cxn>
                  <a:cxn ang="0">
                    <a:pos x="T8" y="T9"/>
                  </a:cxn>
                </a:cxnLst>
                <a:rect l="0" t="0" r="r" b="b"/>
                <a:pathLst>
                  <a:path w="771" h="1860">
                    <a:moveTo>
                      <a:pt x="0" y="0"/>
                    </a:moveTo>
                    <a:lnTo>
                      <a:pt x="0" y="1361"/>
                    </a:lnTo>
                    <a:lnTo>
                      <a:pt x="771" y="1860"/>
                    </a:lnTo>
                    <a:lnTo>
                      <a:pt x="771" y="1407"/>
                    </a:lnTo>
                    <a:lnTo>
                      <a:pt x="317" y="273"/>
                    </a:ln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15" name="Freeform 13">
                <a:extLst>
                  <a:ext uri="{FF2B5EF4-FFF2-40B4-BE49-F238E27FC236}">
                    <a16:creationId xmlns:a16="http://schemas.microsoft.com/office/drawing/2014/main" id="{7F8197B0-858A-74D2-1E21-7459690B4E50}"/>
                  </a:ext>
                </a:extLst>
              </p:cNvPr>
              <p:cNvSpPr>
                <a:spLocks/>
              </p:cNvSpPr>
              <p:nvPr/>
            </p:nvSpPr>
            <p:spPr bwMode="auto">
              <a:xfrm>
                <a:off x="898525" y="2852637"/>
                <a:ext cx="2017712" cy="2449513"/>
              </a:xfrm>
              <a:custGeom>
                <a:avLst/>
                <a:gdLst>
                  <a:gd name="T0" fmla="*/ 817 w 1271"/>
                  <a:gd name="T1" fmla="*/ 0 h 1543"/>
                  <a:gd name="T2" fmla="*/ 1271 w 1271"/>
                  <a:gd name="T3" fmla="*/ 1180 h 1543"/>
                  <a:gd name="T4" fmla="*/ 454 w 1271"/>
                  <a:gd name="T5" fmla="*/ 1543 h 1543"/>
                  <a:gd name="T6" fmla="*/ 0 w 1271"/>
                  <a:gd name="T7" fmla="*/ 409 h 1543"/>
                  <a:gd name="T8" fmla="*/ 817 w 1271"/>
                  <a:gd name="T9" fmla="*/ 0 h 1543"/>
                </a:gdLst>
                <a:ahLst/>
                <a:cxnLst>
                  <a:cxn ang="0">
                    <a:pos x="T0" y="T1"/>
                  </a:cxn>
                  <a:cxn ang="0">
                    <a:pos x="T2" y="T3"/>
                  </a:cxn>
                  <a:cxn ang="0">
                    <a:pos x="T4" y="T5"/>
                  </a:cxn>
                  <a:cxn ang="0">
                    <a:pos x="T6" y="T7"/>
                  </a:cxn>
                  <a:cxn ang="0">
                    <a:pos x="T8" y="T9"/>
                  </a:cxn>
                </a:cxnLst>
                <a:rect l="0" t="0" r="r" b="b"/>
                <a:pathLst>
                  <a:path w="1271" h="1543">
                    <a:moveTo>
                      <a:pt x="817" y="0"/>
                    </a:moveTo>
                    <a:lnTo>
                      <a:pt x="1271" y="1180"/>
                    </a:lnTo>
                    <a:lnTo>
                      <a:pt x="454" y="1543"/>
                    </a:lnTo>
                    <a:lnTo>
                      <a:pt x="0" y="409"/>
                    </a:lnTo>
                    <a:lnTo>
                      <a:pt x="817" y="0"/>
                    </a:lnTo>
                    <a:close/>
                  </a:path>
                </a:pathLst>
              </a:custGeom>
              <a:solidFill>
                <a:schemeClr val="accent2">
                  <a:lumMod val="20000"/>
                  <a:lumOff val="80000"/>
                </a:scheme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16" name="Freeform 14">
                <a:extLst>
                  <a:ext uri="{FF2B5EF4-FFF2-40B4-BE49-F238E27FC236}">
                    <a16:creationId xmlns:a16="http://schemas.microsoft.com/office/drawing/2014/main" id="{29784FED-4147-7F9A-9601-6F0EE9BA5AEE}"/>
                  </a:ext>
                </a:extLst>
              </p:cNvPr>
              <p:cNvSpPr>
                <a:spLocks/>
              </p:cNvSpPr>
              <p:nvPr/>
            </p:nvSpPr>
            <p:spPr bwMode="auto">
              <a:xfrm>
                <a:off x="395288" y="1844575"/>
                <a:ext cx="3887787" cy="4176713"/>
              </a:xfrm>
              <a:custGeom>
                <a:avLst/>
                <a:gdLst>
                  <a:gd name="T0" fmla="*/ 0 w 2449"/>
                  <a:gd name="T1" fmla="*/ 771 h 2631"/>
                  <a:gd name="T2" fmla="*/ 1451 w 2449"/>
                  <a:gd name="T3" fmla="*/ 0 h 2631"/>
                  <a:gd name="T4" fmla="*/ 2449 w 2449"/>
                  <a:gd name="T5" fmla="*/ 545 h 2631"/>
                  <a:gd name="T6" fmla="*/ 2449 w 2449"/>
                  <a:gd name="T7" fmla="*/ 1815 h 2631"/>
                  <a:gd name="T8" fmla="*/ 771 w 2449"/>
                  <a:gd name="T9" fmla="*/ 2631 h 2631"/>
                  <a:gd name="T10" fmla="*/ 0 w 2449"/>
                  <a:gd name="T11" fmla="*/ 2132 h 2631"/>
                  <a:gd name="T12" fmla="*/ 0 w 2449"/>
                  <a:gd name="T13" fmla="*/ 771 h 2631"/>
                </a:gdLst>
                <a:ahLst/>
                <a:cxnLst>
                  <a:cxn ang="0">
                    <a:pos x="T0" y="T1"/>
                  </a:cxn>
                  <a:cxn ang="0">
                    <a:pos x="T2" y="T3"/>
                  </a:cxn>
                  <a:cxn ang="0">
                    <a:pos x="T4" y="T5"/>
                  </a:cxn>
                  <a:cxn ang="0">
                    <a:pos x="T6" y="T7"/>
                  </a:cxn>
                  <a:cxn ang="0">
                    <a:pos x="T8" y="T9"/>
                  </a:cxn>
                  <a:cxn ang="0">
                    <a:pos x="T10" y="T11"/>
                  </a:cxn>
                  <a:cxn ang="0">
                    <a:pos x="T12" y="T13"/>
                  </a:cxn>
                </a:cxnLst>
                <a:rect l="0" t="0" r="r" b="b"/>
                <a:pathLst>
                  <a:path w="2449" h="2631">
                    <a:moveTo>
                      <a:pt x="0" y="771"/>
                    </a:moveTo>
                    <a:lnTo>
                      <a:pt x="1451" y="0"/>
                    </a:lnTo>
                    <a:lnTo>
                      <a:pt x="2449" y="545"/>
                    </a:lnTo>
                    <a:lnTo>
                      <a:pt x="2449" y="1815"/>
                    </a:lnTo>
                    <a:lnTo>
                      <a:pt x="771" y="2631"/>
                    </a:lnTo>
                    <a:lnTo>
                      <a:pt x="0" y="2132"/>
                    </a:lnTo>
                    <a:lnTo>
                      <a:pt x="0" y="771"/>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17" name="Freeform 16">
                <a:extLst>
                  <a:ext uri="{FF2B5EF4-FFF2-40B4-BE49-F238E27FC236}">
                    <a16:creationId xmlns:a16="http://schemas.microsoft.com/office/drawing/2014/main" id="{E1C3723A-95A9-729F-AC80-68E294340F3E}"/>
                  </a:ext>
                </a:extLst>
              </p:cNvPr>
              <p:cNvSpPr>
                <a:spLocks/>
              </p:cNvSpPr>
              <p:nvPr/>
            </p:nvSpPr>
            <p:spPr bwMode="auto">
              <a:xfrm>
                <a:off x="395288" y="2709762"/>
                <a:ext cx="3887787" cy="792163"/>
              </a:xfrm>
              <a:custGeom>
                <a:avLst/>
                <a:gdLst>
                  <a:gd name="T0" fmla="*/ 0 w 2449"/>
                  <a:gd name="T1" fmla="*/ 226 h 499"/>
                  <a:gd name="T2" fmla="*/ 317 w 2449"/>
                  <a:gd name="T3" fmla="*/ 499 h 499"/>
                  <a:gd name="T4" fmla="*/ 1134 w 2449"/>
                  <a:gd name="T5" fmla="*/ 90 h 499"/>
                  <a:gd name="T6" fmla="*/ 1588 w 2449"/>
                  <a:gd name="T7" fmla="*/ 408 h 499"/>
                  <a:gd name="T8" fmla="*/ 2449 w 2449"/>
                  <a:gd name="T9" fmla="*/ 0 h 499"/>
                </a:gdLst>
                <a:ahLst/>
                <a:cxnLst>
                  <a:cxn ang="0">
                    <a:pos x="T0" y="T1"/>
                  </a:cxn>
                  <a:cxn ang="0">
                    <a:pos x="T2" y="T3"/>
                  </a:cxn>
                  <a:cxn ang="0">
                    <a:pos x="T4" y="T5"/>
                  </a:cxn>
                  <a:cxn ang="0">
                    <a:pos x="T6" y="T7"/>
                  </a:cxn>
                  <a:cxn ang="0">
                    <a:pos x="T8" y="T9"/>
                  </a:cxn>
                </a:cxnLst>
                <a:rect l="0" t="0" r="r" b="b"/>
                <a:pathLst>
                  <a:path w="2449" h="499">
                    <a:moveTo>
                      <a:pt x="0" y="226"/>
                    </a:moveTo>
                    <a:lnTo>
                      <a:pt x="317" y="499"/>
                    </a:lnTo>
                    <a:lnTo>
                      <a:pt x="1134" y="90"/>
                    </a:lnTo>
                    <a:lnTo>
                      <a:pt x="1588" y="408"/>
                    </a:lnTo>
                    <a:lnTo>
                      <a:pt x="2449" y="0"/>
                    </a:ln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18" name="Line 20">
                <a:extLst>
                  <a:ext uri="{FF2B5EF4-FFF2-40B4-BE49-F238E27FC236}">
                    <a16:creationId xmlns:a16="http://schemas.microsoft.com/office/drawing/2014/main" id="{2CDBAF81-6805-DDE1-DC0C-83368C7EE999}"/>
                  </a:ext>
                </a:extLst>
              </p:cNvPr>
              <p:cNvSpPr>
                <a:spLocks noChangeShapeType="1"/>
              </p:cNvSpPr>
              <p:nvPr/>
            </p:nvSpPr>
            <p:spPr bwMode="auto">
              <a:xfrm>
                <a:off x="2916238" y="3357462"/>
                <a:ext cx="1587" cy="13684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19" name="Line 21">
                <a:extLst>
                  <a:ext uri="{FF2B5EF4-FFF2-40B4-BE49-F238E27FC236}">
                    <a16:creationId xmlns:a16="http://schemas.microsoft.com/office/drawing/2014/main" id="{65DE26CE-5821-1E59-C612-FCFC2F276F5B}"/>
                  </a:ext>
                </a:extLst>
              </p:cNvPr>
              <p:cNvSpPr>
                <a:spLocks noChangeShapeType="1"/>
              </p:cNvSpPr>
              <p:nvPr/>
            </p:nvSpPr>
            <p:spPr bwMode="auto">
              <a:xfrm>
                <a:off x="2195513" y="2852637"/>
                <a:ext cx="720724" cy="1873250"/>
              </a:xfrm>
              <a:prstGeom prst="line">
                <a:avLst/>
              </a:prstGeom>
              <a:noFill/>
              <a:ln w="635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20" name="Line 22">
                <a:extLst>
                  <a:ext uri="{FF2B5EF4-FFF2-40B4-BE49-F238E27FC236}">
                    <a16:creationId xmlns:a16="http://schemas.microsoft.com/office/drawing/2014/main" id="{873C63FE-AE9E-70FC-2CBD-E1C04DE3ED40}"/>
                  </a:ext>
                </a:extLst>
              </p:cNvPr>
              <p:cNvSpPr>
                <a:spLocks noChangeShapeType="1"/>
              </p:cNvSpPr>
              <p:nvPr/>
            </p:nvSpPr>
            <p:spPr bwMode="auto">
              <a:xfrm flipV="1">
                <a:off x="2195513" y="1916832"/>
                <a:ext cx="526633" cy="935806"/>
              </a:xfrm>
              <a:prstGeom prst="line">
                <a:avLst/>
              </a:prstGeom>
              <a:noFill/>
              <a:ln w="63500">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21" name="Arc 24">
                <a:extLst>
                  <a:ext uri="{FF2B5EF4-FFF2-40B4-BE49-F238E27FC236}">
                    <a16:creationId xmlns:a16="http://schemas.microsoft.com/office/drawing/2014/main" id="{2A1FC199-F338-AEA7-40B6-06CDE8DD2246}"/>
                  </a:ext>
                </a:extLst>
              </p:cNvPr>
              <p:cNvSpPr>
                <a:spLocks/>
              </p:cNvSpPr>
              <p:nvPr/>
            </p:nvSpPr>
            <p:spPr bwMode="auto">
              <a:xfrm>
                <a:off x="2457450" y="2384325"/>
                <a:ext cx="288925" cy="703263"/>
              </a:xfrm>
              <a:custGeom>
                <a:avLst/>
                <a:gdLst>
                  <a:gd name="G0" fmla="+- 0 0 0"/>
                  <a:gd name="G1" fmla="+- 21551 0 0"/>
                  <a:gd name="G2" fmla="+- 21600 0 0"/>
                  <a:gd name="T0" fmla="*/ 1458 w 21600"/>
                  <a:gd name="T1" fmla="*/ 0 h 42172"/>
                  <a:gd name="T2" fmla="*/ 6430 w 21600"/>
                  <a:gd name="T3" fmla="*/ 42172 h 42172"/>
                  <a:gd name="T4" fmla="*/ 0 w 21600"/>
                  <a:gd name="T5" fmla="*/ 21551 h 42172"/>
                </a:gdLst>
                <a:ahLst/>
                <a:cxnLst>
                  <a:cxn ang="0">
                    <a:pos x="T0" y="T1"/>
                  </a:cxn>
                  <a:cxn ang="0">
                    <a:pos x="T2" y="T3"/>
                  </a:cxn>
                  <a:cxn ang="0">
                    <a:pos x="T4" y="T5"/>
                  </a:cxn>
                </a:cxnLst>
                <a:rect l="0" t="0" r="r" b="b"/>
                <a:pathLst>
                  <a:path w="21600" h="42172" fill="none" extrusionOk="0">
                    <a:moveTo>
                      <a:pt x="1457" y="0"/>
                    </a:moveTo>
                    <a:cubicBezTo>
                      <a:pt x="12795" y="767"/>
                      <a:pt x="21600" y="10187"/>
                      <a:pt x="21600" y="21551"/>
                    </a:cubicBezTo>
                    <a:cubicBezTo>
                      <a:pt x="21600" y="31003"/>
                      <a:pt x="15453" y="39357"/>
                      <a:pt x="6429" y="42171"/>
                    </a:cubicBezTo>
                  </a:path>
                  <a:path w="21600" h="42172" stroke="0" extrusionOk="0">
                    <a:moveTo>
                      <a:pt x="1457" y="0"/>
                    </a:moveTo>
                    <a:cubicBezTo>
                      <a:pt x="12795" y="767"/>
                      <a:pt x="21600" y="10187"/>
                      <a:pt x="21600" y="21551"/>
                    </a:cubicBezTo>
                    <a:cubicBezTo>
                      <a:pt x="21600" y="31003"/>
                      <a:pt x="15453" y="39357"/>
                      <a:pt x="6429" y="42171"/>
                    </a:cubicBezTo>
                    <a:lnTo>
                      <a:pt x="0" y="21551"/>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22" name="Arc 25">
                <a:extLst>
                  <a:ext uri="{FF2B5EF4-FFF2-40B4-BE49-F238E27FC236}">
                    <a16:creationId xmlns:a16="http://schemas.microsoft.com/office/drawing/2014/main" id="{003F5DCA-DB33-765A-8151-52968E629C13}"/>
                  </a:ext>
                </a:extLst>
              </p:cNvPr>
              <p:cNvSpPr>
                <a:spLocks/>
              </p:cNvSpPr>
              <p:nvPr/>
            </p:nvSpPr>
            <p:spPr bwMode="auto">
              <a:xfrm flipV="1">
                <a:off x="2411413" y="3141562"/>
                <a:ext cx="215900" cy="28892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23" name="Text Box 26">
                <a:extLst>
                  <a:ext uri="{FF2B5EF4-FFF2-40B4-BE49-F238E27FC236}">
                    <a16:creationId xmlns:a16="http://schemas.microsoft.com/office/drawing/2014/main" id="{FBDD609B-48CF-545E-B5FA-EBD7F1CDBA9C}"/>
                  </a:ext>
                </a:extLst>
              </p:cNvPr>
              <p:cNvSpPr txBox="1">
                <a:spLocks noChangeArrowheads="1"/>
              </p:cNvSpPr>
              <p:nvPr/>
            </p:nvSpPr>
            <p:spPr bwMode="auto">
              <a:xfrm>
                <a:off x="2698750" y="2420837"/>
                <a:ext cx="376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2400" b="1" dirty="0">
                    <a:latin typeface="Symbol" pitchFamily="18" charset="2"/>
                  </a:rPr>
                  <a:t>a</a:t>
                </a:r>
              </a:p>
            </p:txBody>
          </p:sp>
          <p:sp>
            <p:nvSpPr>
              <p:cNvPr id="24" name="Text Box 27">
                <a:extLst>
                  <a:ext uri="{FF2B5EF4-FFF2-40B4-BE49-F238E27FC236}">
                    <a16:creationId xmlns:a16="http://schemas.microsoft.com/office/drawing/2014/main" id="{15EEF61D-4D3A-805E-C4D7-E743DC18DC92}"/>
                  </a:ext>
                </a:extLst>
              </p:cNvPr>
              <p:cNvSpPr txBox="1">
                <a:spLocks noChangeArrowheads="1"/>
              </p:cNvSpPr>
              <p:nvPr/>
            </p:nvSpPr>
            <p:spPr bwMode="auto">
              <a:xfrm>
                <a:off x="2484438" y="3213000"/>
                <a:ext cx="3508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2400" b="1" dirty="0">
                    <a:latin typeface="Symbol" pitchFamily="18" charset="2"/>
                  </a:rPr>
                  <a:t>b</a:t>
                </a:r>
              </a:p>
            </p:txBody>
          </p:sp>
          <p:sp>
            <p:nvSpPr>
              <p:cNvPr id="25" name="Text Box 28">
                <a:extLst>
                  <a:ext uri="{FF2B5EF4-FFF2-40B4-BE49-F238E27FC236}">
                    <a16:creationId xmlns:a16="http://schemas.microsoft.com/office/drawing/2014/main" id="{96290327-7B7D-A678-C4BA-AD4746533D60}"/>
                  </a:ext>
                </a:extLst>
              </p:cNvPr>
              <p:cNvSpPr txBox="1">
                <a:spLocks noChangeArrowheads="1"/>
              </p:cNvSpPr>
              <p:nvPr/>
            </p:nvSpPr>
            <p:spPr bwMode="auto">
              <a:xfrm>
                <a:off x="2578820" y="1340768"/>
                <a:ext cx="481012"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dirty="0"/>
                  <a:t>N</a:t>
                </a:r>
              </a:p>
            </p:txBody>
          </p:sp>
          <p:sp>
            <p:nvSpPr>
              <p:cNvPr id="26" name="Line 21">
                <a:extLst>
                  <a:ext uri="{FF2B5EF4-FFF2-40B4-BE49-F238E27FC236}">
                    <a16:creationId xmlns:a16="http://schemas.microsoft.com/office/drawing/2014/main" id="{1EE219A9-A846-6FAD-B99C-5D84E22D3C0A}"/>
                  </a:ext>
                </a:extLst>
              </p:cNvPr>
              <p:cNvSpPr>
                <a:spLocks noChangeShapeType="1"/>
              </p:cNvSpPr>
              <p:nvPr/>
            </p:nvSpPr>
            <p:spPr bwMode="auto">
              <a:xfrm>
                <a:off x="2195513" y="2852936"/>
                <a:ext cx="722312" cy="504526"/>
              </a:xfrm>
              <a:prstGeom prst="line">
                <a:avLst/>
              </a:prstGeom>
              <a:noFill/>
              <a:ln w="635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spTree>
    <p:extLst>
      <p:ext uri="{BB962C8B-B14F-4D97-AF65-F5344CB8AC3E}">
        <p14:creationId xmlns:p14="http://schemas.microsoft.com/office/powerpoint/2010/main" val="1082929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Définition de l’orientation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4</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9" name="Groupe 58">
            <a:extLst>
              <a:ext uri="{FF2B5EF4-FFF2-40B4-BE49-F238E27FC236}">
                <a16:creationId xmlns:a16="http://schemas.microsoft.com/office/drawing/2014/main" id="{6B50D9E9-30C4-4F88-506F-B9380F081ED8}"/>
              </a:ext>
            </a:extLst>
          </p:cNvPr>
          <p:cNvGrpSpPr/>
          <p:nvPr/>
        </p:nvGrpSpPr>
        <p:grpSpPr>
          <a:xfrm>
            <a:off x="1195722" y="720749"/>
            <a:ext cx="7356475" cy="4353500"/>
            <a:chOff x="887413" y="1485900"/>
            <a:chExt cx="7356475" cy="4353500"/>
          </a:xfrm>
        </p:grpSpPr>
        <p:sp>
          <p:nvSpPr>
            <p:cNvPr id="2" name="AutoShape 7">
              <a:extLst>
                <a:ext uri="{FF2B5EF4-FFF2-40B4-BE49-F238E27FC236}">
                  <a16:creationId xmlns:a16="http://schemas.microsoft.com/office/drawing/2014/main" id="{B090DEC1-1A79-B85D-70A7-520150609949}"/>
                </a:ext>
              </a:extLst>
            </p:cNvPr>
            <p:cNvSpPr>
              <a:spLocks noChangeArrowheads="1"/>
            </p:cNvSpPr>
            <p:nvPr/>
          </p:nvSpPr>
          <p:spPr bwMode="auto">
            <a:xfrm>
              <a:off x="2409825" y="2363788"/>
              <a:ext cx="2447925" cy="1366837"/>
            </a:xfrm>
            <a:prstGeom prst="parallelogram">
              <a:avLst>
                <a:gd name="adj" fmla="val 44774"/>
              </a:avLst>
            </a:prstGeom>
            <a:solidFill>
              <a:schemeClr val="accent2">
                <a:lumMod val="20000"/>
                <a:lumOff val="80000"/>
              </a:schemeClr>
            </a:solidFill>
            <a:ln w="12700">
              <a:solidFill>
                <a:schemeClr val="tx1"/>
              </a:solidFill>
              <a:miter lim="800000"/>
              <a:headEnd/>
              <a:tailEnd/>
            </a:ln>
            <a:effectLst/>
          </p:spPr>
          <p:txBody>
            <a:bodyPr wrap="none" anchor="ctr"/>
            <a:lstStyle/>
            <a:p>
              <a:endParaRPr lang="en-GB"/>
            </a:p>
          </p:txBody>
        </p:sp>
        <p:sp>
          <p:nvSpPr>
            <p:cNvPr id="9" name="Line 8">
              <a:extLst>
                <a:ext uri="{FF2B5EF4-FFF2-40B4-BE49-F238E27FC236}">
                  <a16:creationId xmlns:a16="http://schemas.microsoft.com/office/drawing/2014/main" id="{93B82B7E-D458-DD3F-0474-1A35A7D379F4}"/>
                </a:ext>
              </a:extLst>
            </p:cNvPr>
            <p:cNvSpPr>
              <a:spLocks noChangeShapeType="1"/>
            </p:cNvSpPr>
            <p:nvPr/>
          </p:nvSpPr>
          <p:spPr bwMode="auto">
            <a:xfrm>
              <a:off x="4525963" y="1524000"/>
              <a:ext cx="1828800" cy="0"/>
            </a:xfrm>
            <a:prstGeom prst="line">
              <a:avLst/>
            </a:prstGeom>
            <a:noFill/>
            <a:ln w="19050">
              <a:solidFill>
                <a:srgbClr val="000000"/>
              </a:solidFill>
              <a:round/>
              <a:headEnd/>
              <a:tailEnd/>
            </a:ln>
            <a:effectLst/>
          </p:spPr>
          <p:txBody>
            <a:bodyPr/>
            <a:lstStyle/>
            <a:p>
              <a:endParaRPr lang="en-GB"/>
            </a:p>
          </p:txBody>
        </p:sp>
        <p:sp>
          <p:nvSpPr>
            <p:cNvPr id="10" name="Line 9">
              <a:extLst>
                <a:ext uri="{FF2B5EF4-FFF2-40B4-BE49-F238E27FC236}">
                  <a16:creationId xmlns:a16="http://schemas.microsoft.com/office/drawing/2014/main" id="{C57F55FB-0B10-7505-25D3-D4C12722A409}"/>
                </a:ext>
              </a:extLst>
            </p:cNvPr>
            <p:cNvSpPr>
              <a:spLocks noChangeShapeType="1"/>
            </p:cNvSpPr>
            <p:nvPr/>
          </p:nvSpPr>
          <p:spPr bwMode="auto">
            <a:xfrm>
              <a:off x="6354763" y="1524000"/>
              <a:ext cx="0" cy="1066800"/>
            </a:xfrm>
            <a:prstGeom prst="line">
              <a:avLst/>
            </a:prstGeom>
            <a:noFill/>
            <a:ln w="19050">
              <a:solidFill>
                <a:srgbClr val="000000"/>
              </a:solidFill>
              <a:round/>
              <a:headEnd/>
              <a:tailEnd/>
            </a:ln>
            <a:effectLst/>
          </p:spPr>
          <p:txBody>
            <a:bodyPr/>
            <a:lstStyle/>
            <a:p>
              <a:endParaRPr lang="en-GB"/>
            </a:p>
          </p:txBody>
        </p:sp>
        <p:sp>
          <p:nvSpPr>
            <p:cNvPr id="11" name="Line 10">
              <a:extLst>
                <a:ext uri="{FF2B5EF4-FFF2-40B4-BE49-F238E27FC236}">
                  <a16:creationId xmlns:a16="http://schemas.microsoft.com/office/drawing/2014/main" id="{B4722E68-4DAA-E3B1-2098-14555E90F0EE}"/>
                </a:ext>
              </a:extLst>
            </p:cNvPr>
            <p:cNvSpPr>
              <a:spLocks noChangeShapeType="1"/>
            </p:cNvSpPr>
            <p:nvPr/>
          </p:nvSpPr>
          <p:spPr bwMode="auto">
            <a:xfrm>
              <a:off x="887413" y="4572000"/>
              <a:ext cx="1863725" cy="0"/>
            </a:xfrm>
            <a:prstGeom prst="line">
              <a:avLst/>
            </a:prstGeom>
            <a:noFill/>
            <a:ln w="19050">
              <a:solidFill>
                <a:srgbClr val="000000"/>
              </a:solidFill>
              <a:round/>
              <a:headEnd/>
              <a:tailEnd/>
            </a:ln>
            <a:effectLst/>
          </p:spPr>
          <p:txBody>
            <a:bodyPr/>
            <a:lstStyle/>
            <a:p>
              <a:endParaRPr lang="en-GB"/>
            </a:p>
          </p:txBody>
        </p:sp>
        <p:sp>
          <p:nvSpPr>
            <p:cNvPr id="12" name="Line 11">
              <a:extLst>
                <a:ext uri="{FF2B5EF4-FFF2-40B4-BE49-F238E27FC236}">
                  <a16:creationId xmlns:a16="http://schemas.microsoft.com/office/drawing/2014/main" id="{14BBCD42-03DC-5C0B-DF4D-74A0095D3C67}"/>
                </a:ext>
              </a:extLst>
            </p:cNvPr>
            <p:cNvSpPr>
              <a:spLocks noChangeShapeType="1"/>
            </p:cNvSpPr>
            <p:nvPr/>
          </p:nvSpPr>
          <p:spPr bwMode="auto">
            <a:xfrm flipH="1">
              <a:off x="896938" y="3730625"/>
              <a:ext cx="1524000" cy="838200"/>
            </a:xfrm>
            <a:prstGeom prst="line">
              <a:avLst/>
            </a:prstGeom>
            <a:noFill/>
            <a:ln w="19050">
              <a:solidFill>
                <a:srgbClr val="000000"/>
              </a:solidFill>
              <a:round/>
              <a:headEnd/>
              <a:tailEnd/>
            </a:ln>
            <a:effectLst/>
          </p:spPr>
          <p:txBody>
            <a:bodyPr/>
            <a:lstStyle/>
            <a:p>
              <a:endParaRPr lang="en-GB"/>
            </a:p>
          </p:txBody>
        </p:sp>
        <p:sp>
          <p:nvSpPr>
            <p:cNvPr id="28" name="Line 12">
              <a:extLst>
                <a:ext uri="{FF2B5EF4-FFF2-40B4-BE49-F238E27FC236}">
                  <a16:creationId xmlns:a16="http://schemas.microsoft.com/office/drawing/2014/main" id="{6C496612-E323-06A7-5794-1EE5FA735778}"/>
                </a:ext>
              </a:extLst>
            </p:cNvPr>
            <p:cNvSpPr>
              <a:spLocks noChangeShapeType="1"/>
            </p:cNvSpPr>
            <p:nvPr/>
          </p:nvSpPr>
          <p:spPr bwMode="auto">
            <a:xfrm flipH="1">
              <a:off x="3459163" y="2667000"/>
              <a:ext cx="304800" cy="762000"/>
            </a:xfrm>
            <a:prstGeom prst="line">
              <a:avLst/>
            </a:prstGeom>
            <a:noFill/>
            <a:ln w="38100">
              <a:solidFill>
                <a:srgbClr val="FF6600"/>
              </a:solidFill>
              <a:round/>
              <a:headEnd/>
              <a:tailEnd type="triangle" w="med" len="med"/>
            </a:ln>
            <a:effectLst/>
          </p:spPr>
          <p:txBody>
            <a:bodyPr/>
            <a:lstStyle/>
            <a:p>
              <a:endParaRPr lang="en-GB"/>
            </a:p>
          </p:txBody>
        </p:sp>
        <p:sp>
          <p:nvSpPr>
            <p:cNvPr id="29" name="Arc 13">
              <a:extLst>
                <a:ext uri="{FF2B5EF4-FFF2-40B4-BE49-F238E27FC236}">
                  <a16:creationId xmlns:a16="http://schemas.microsoft.com/office/drawing/2014/main" id="{47E2B067-03E6-B7BB-E515-E05A910DDB57}"/>
                </a:ext>
              </a:extLst>
            </p:cNvPr>
            <p:cNvSpPr>
              <a:spLocks noChangeAspect="1"/>
            </p:cNvSpPr>
            <p:nvPr/>
          </p:nvSpPr>
          <p:spPr bwMode="auto">
            <a:xfrm>
              <a:off x="4483100" y="3170238"/>
              <a:ext cx="287338" cy="287337"/>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800000"/>
              </a:solidFill>
              <a:round/>
              <a:headEnd/>
              <a:tailEnd/>
            </a:ln>
            <a:effectLst/>
          </p:spPr>
          <p:txBody>
            <a:bodyPr wrap="none" anchor="ctr"/>
            <a:lstStyle/>
            <a:p>
              <a:endParaRPr lang="en-GB"/>
            </a:p>
          </p:txBody>
        </p:sp>
        <p:sp>
          <p:nvSpPr>
            <p:cNvPr id="30" name="Line 14">
              <a:extLst>
                <a:ext uri="{FF2B5EF4-FFF2-40B4-BE49-F238E27FC236}">
                  <a16:creationId xmlns:a16="http://schemas.microsoft.com/office/drawing/2014/main" id="{D6037A0F-6F47-D9C3-F660-1EDD3D783614}"/>
                </a:ext>
              </a:extLst>
            </p:cNvPr>
            <p:cNvSpPr>
              <a:spLocks noChangeShapeType="1"/>
            </p:cNvSpPr>
            <p:nvPr/>
          </p:nvSpPr>
          <p:spPr bwMode="auto">
            <a:xfrm>
              <a:off x="3230563" y="2362200"/>
              <a:ext cx="1371600" cy="0"/>
            </a:xfrm>
            <a:prstGeom prst="line">
              <a:avLst/>
            </a:prstGeom>
            <a:noFill/>
            <a:ln w="38100">
              <a:solidFill>
                <a:srgbClr val="800000"/>
              </a:solidFill>
              <a:round/>
              <a:headEnd type="triangle" w="med" len="med"/>
              <a:tailEnd type="triangle" w="med" len="med"/>
            </a:ln>
            <a:effectLst/>
          </p:spPr>
          <p:txBody>
            <a:bodyPr/>
            <a:lstStyle/>
            <a:p>
              <a:endParaRPr lang="en-GB"/>
            </a:p>
          </p:txBody>
        </p:sp>
        <p:sp>
          <p:nvSpPr>
            <p:cNvPr id="31" name="Line 15">
              <a:extLst>
                <a:ext uri="{FF2B5EF4-FFF2-40B4-BE49-F238E27FC236}">
                  <a16:creationId xmlns:a16="http://schemas.microsoft.com/office/drawing/2014/main" id="{B862DFAD-2EC0-DEBC-82C4-9ADE92E55838}"/>
                </a:ext>
              </a:extLst>
            </p:cNvPr>
            <p:cNvSpPr>
              <a:spLocks noChangeShapeType="1"/>
            </p:cNvSpPr>
            <p:nvPr/>
          </p:nvSpPr>
          <p:spPr bwMode="auto">
            <a:xfrm flipH="1">
              <a:off x="1833563" y="4267200"/>
              <a:ext cx="685800" cy="381000"/>
            </a:xfrm>
            <a:prstGeom prst="line">
              <a:avLst/>
            </a:prstGeom>
            <a:noFill/>
            <a:ln w="38100" cap="rnd">
              <a:solidFill>
                <a:srgbClr val="800000"/>
              </a:solidFill>
              <a:prstDash val="sysDot"/>
              <a:round/>
              <a:headEnd/>
              <a:tailEnd type="triangle" w="med" len="med"/>
            </a:ln>
            <a:effectLst/>
          </p:spPr>
          <p:txBody>
            <a:bodyPr/>
            <a:lstStyle/>
            <a:p>
              <a:endParaRPr lang="en-GB"/>
            </a:p>
          </p:txBody>
        </p:sp>
        <p:sp>
          <p:nvSpPr>
            <p:cNvPr id="32" name="AutoShape 16">
              <a:extLst>
                <a:ext uri="{FF2B5EF4-FFF2-40B4-BE49-F238E27FC236}">
                  <a16:creationId xmlns:a16="http://schemas.microsoft.com/office/drawing/2014/main" id="{527EE685-5887-14A2-5947-047CF44AC569}"/>
                </a:ext>
              </a:extLst>
            </p:cNvPr>
            <p:cNvSpPr>
              <a:spLocks noChangeArrowheads="1"/>
            </p:cNvSpPr>
            <p:nvPr/>
          </p:nvSpPr>
          <p:spPr bwMode="auto">
            <a:xfrm rot="812526">
              <a:off x="2520950" y="4102100"/>
              <a:ext cx="304800" cy="381000"/>
            </a:xfrm>
            <a:prstGeom prst="curvedLeftArrow">
              <a:avLst>
                <a:gd name="adj1" fmla="val 25000"/>
                <a:gd name="adj2" fmla="val 50000"/>
                <a:gd name="adj3" fmla="val 33333"/>
              </a:avLst>
            </a:prstGeom>
            <a:solidFill>
              <a:srgbClr val="800000"/>
            </a:solidFill>
            <a:ln w="3175" cap="rnd">
              <a:solidFill>
                <a:srgbClr val="800000"/>
              </a:solidFill>
              <a:prstDash val="sysDot"/>
              <a:miter lim="800000"/>
              <a:headEnd/>
              <a:tailEnd/>
            </a:ln>
            <a:effectLst/>
          </p:spPr>
          <p:txBody>
            <a:bodyPr wrap="none" anchor="ctr"/>
            <a:lstStyle/>
            <a:p>
              <a:endParaRPr lang="en-GB"/>
            </a:p>
          </p:txBody>
        </p:sp>
        <p:sp>
          <p:nvSpPr>
            <p:cNvPr id="33" name="Text Box 17">
              <a:extLst>
                <a:ext uri="{FF2B5EF4-FFF2-40B4-BE49-F238E27FC236}">
                  <a16:creationId xmlns:a16="http://schemas.microsoft.com/office/drawing/2014/main" id="{9DEBE10E-9707-14B7-3011-771A6D0CA220}"/>
                </a:ext>
              </a:extLst>
            </p:cNvPr>
            <p:cNvSpPr txBox="1">
              <a:spLocks noChangeArrowheads="1"/>
            </p:cNvSpPr>
            <p:nvPr/>
          </p:nvSpPr>
          <p:spPr bwMode="auto">
            <a:xfrm>
              <a:off x="5287963" y="3095625"/>
              <a:ext cx="2827337" cy="300082"/>
            </a:xfrm>
            <a:prstGeom prst="rect">
              <a:avLst/>
            </a:prstGeom>
            <a:noFill/>
            <a:ln w="9525">
              <a:noFill/>
              <a:miter lim="800000"/>
              <a:headEnd/>
              <a:tailEnd/>
            </a:ln>
            <a:effectLst/>
          </p:spPr>
          <p:txBody>
            <a:bodyPr wrap="square">
              <a:spAutoFit/>
            </a:bodyPr>
            <a:lstStyle/>
            <a:p>
              <a:pPr>
                <a:spcBef>
                  <a:spcPct val="50000"/>
                </a:spcBef>
              </a:pPr>
              <a:r>
                <a:rPr lang="en-US" b="0" dirty="0">
                  <a:solidFill>
                    <a:srgbClr val="000099"/>
                  </a:solidFill>
                  <a:latin typeface="Verdana" pitchFamily="34" charset="0"/>
                </a:rPr>
                <a:t>Angle </a:t>
              </a:r>
              <a:r>
                <a:rPr lang="en-US" b="0" dirty="0" err="1">
                  <a:solidFill>
                    <a:srgbClr val="000099"/>
                  </a:solidFill>
                  <a:latin typeface="Verdana" pitchFamily="34" charset="0"/>
                </a:rPr>
                <a:t>d'inclinaison</a:t>
              </a:r>
              <a:r>
                <a:rPr lang="en-US" b="0" dirty="0">
                  <a:solidFill>
                    <a:srgbClr val="000099"/>
                  </a:solidFill>
                  <a:latin typeface="Verdana" pitchFamily="34" charset="0"/>
                </a:rPr>
                <a:t> (</a:t>
              </a:r>
              <a:r>
                <a:rPr lang="en-US" b="0" dirty="0" err="1">
                  <a:solidFill>
                    <a:srgbClr val="000099"/>
                  </a:solidFill>
                  <a:latin typeface="Verdana" pitchFamily="34" charset="0"/>
                </a:rPr>
                <a:t>pendage</a:t>
              </a:r>
              <a:r>
                <a:rPr lang="en-US" b="0" dirty="0">
                  <a:solidFill>
                    <a:srgbClr val="000099"/>
                  </a:solidFill>
                  <a:latin typeface="Verdana" pitchFamily="34" charset="0"/>
                </a:rPr>
                <a:t>)</a:t>
              </a:r>
              <a:endParaRPr lang="en-GB" b="0" dirty="0">
                <a:solidFill>
                  <a:srgbClr val="000099"/>
                </a:solidFill>
                <a:latin typeface="Verdana" pitchFamily="34" charset="0"/>
              </a:endParaRPr>
            </a:p>
          </p:txBody>
        </p:sp>
        <p:sp>
          <p:nvSpPr>
            <p:cNvPr id="34" name="Text Box 18">
              <a:extLst>
                <a:ext uri="{FF2B5EF4-FFF2-40B4-BE49-F238E27FC236}">
                  <a16:creationId xmlns:a16="http://schemas.microsoft.com/office/drawing/2014/main" id="{ED566905-18BE-CA2A-D835-90B342D17F5E}"/>
                </a:ext>
              </a:extLst>
            </p:cNvPr>
            <p:cNvSpPr txBox="1">
              <a:spLocks noChangeArrowheads="1"/>
            </p:cNvSpPr>
            <p:nvPr/>
          </p:nvSpPr>
          <p:spPr bwMode="auto">
            <a:xfrm>
              <a:off x="1293815" y="4919663"/>
              <a:ext cx="2109784" cy="300082"/>
            </a:xfrm>
            <a:prstGeom prst="rect">
              <a:avLst/>
            </a:prstGeom>
            <a:noFill/>
            <a:ln w="9525">
              <a:noFill/>
              <a:miter lim="800000"/>
              <a:headEnd/>
              <a:tailEnd/>
            </a:ln>
            <a:effectLst/>
          </p:spPr>
          <p:txBody>
            <a:bodyPr wrap="square">
              <a:spAutoFit/>
            </a:bodyPr>
            <a:lstStyle/>
            <a:p>
              <a:pPr>
                <a:spcBef>
                  <a:spcPct val="50000"/>
                </a:spcBef>
              </a:pPr>
              <a:r>
                <a:rPr lang="en-US" b="0" dirty="0">
                  <a:solidFill>
                    <a:srgbClr val="000099"/>
                  </a:solidFill>
                  <a:latin typeface="Verdana" pitchFamily="34" charset="0"/>
                </a:rPr>
                <a:t>Direction de </a:t>
              </a:r>
              <a:r>
                <a:rPr lang="en-US" b="0" dirty="0" err="1">
                  <a:solidFill>
                    <a:srgbClr val="000099"/>
                  </a:solidFill>
                  <a:latin typeface="Verdana" pitchFamily="34" charset="0"/>
                </a:rPr>
                <a:t>pendage</a:t>
              </a:r>
              <a:endParaRPr lang="en-GB" b="0" dirty="0">
                <a:solidFill>
                  <a:srgbClr val="000099"/>
                </a:solidFill>
                <a:latin typeface="Verdana" pitchFamily="34" charset="0"/>
              </a:endParaRPr>
            </a:p>
          </p:txBody>
        </p:sp>
        <p:sp>
          <p:nvSpPr>
            <p:cNvPr id="35" name="Text Box 19">
              <a:extLst>
                <a:ext uri="{FF2B5EF4-FFF2-40B4-BE49-F238E27FC236}">
                  <a16:creationId xmlns:a16="http://schemas.microsoft.com/office/drawing/2014/main" id="{BD190BE4-A561-0A74-48AA-A06D18944A94}"/>
                </a:ext>
              </a:extLst>
            </p:cNvPr>
            <p:cNvSpPr txBox="1">
              <a:spLocks noChangeArrowheads="1"/>
            </p:cNvSpPr>
            <p:nvPr/>
          </p:nvSpPr>
          <p:spPr bwMode="auto">
            <a:xfrm>
              <a:off x="2200275" y="1651000"/>
              <a:ext cx="1235075" cy="300082"/>
            </a:xfrm>
            <a:prstGeom prst="rect">
              <a:avLst/>
            </a:prstGeom>
            <a:noFill/>
            <a:ln w="9525">
              <a:noFill/>
              <a:miter lim="800000"/>
              <a:headEnd/>
              <a:tailEnd/>
            </a:ln>
            <a:effectLst/>
          </p:spPr>
          <p:txBody>
            <a:bodyPr wrap="square">
              <a:spAutoFit/>
            </a:bodyPr>
            <a:lstStyle/>
            <a:p>
              <a:pPr>
                <a:spcBef>
                  <a:spcPct val="50000"/>
                </a:spcBef>
              </a:pPr>
              <a:r>
                <a:rPr lang="en-US" b="0" dirty="0">
                  <a:latin typeface="Verdana" pitchFamily="34" charset="0"/>
                </a:rPr>
                <a:t>Orientation</a:t>
              </a:r>
              <a:endParaRPr lang="en-GB" b="0" dirty="0">
                <a:latin typeface="Verdana" pitchFamily="34" charset="0"/>
              </a:endParaRPr>
            </a:p>
          </p:txBody>
        </p:sp>
        <p:sp>
          <p:nvSpPr>
            <p:cNvPr id="36" name="Line 20">
              <a:extLst>
                <a:ext uri="{FF2B5EF4-FFF2-40B4-BE49-F238E27FC236}">
                  <a16:creationId xmlns:a16="http://schemas.microsoft.com/office/drawing/2014/main" id="{62602532-FEC5-B089-1DCA-A795DDD82FD4}"/>
                </a:ext>
              </a:extLst>
            </p:cNvPr>
            <p:cNvSpPr>
              <a:spLocks noChangeShapeType="1"/>
            </p:cNvSpPr>
            <p:nvPr/>
          </p:nvSpPr>
          <p:spPr bwMode="auto">
            <a:xfrm flipH="1">
              <a:off x="4830763" y="1524000"/>
              <a:ext cx="1524000" cy="838200"/>
            </a:xfrm>
            <a:prstGeom prst="line">
              <a:avLst/>
            </a:prstGeom>
            <a:noFill/>
            <a:ln w="19050">
              <a:solidFill>
                <a:srgbClr val="000000"/>
              </a:solidFill>
              <a:round/>
              <a:headEnd/>
              <a:tailEnd/>
            </a:ln>
            <a:effectLst/>
          </p:spPr>
          <p:txBody>
            <a:bodyPr/>
            <a:lstStyle/>
            <a:p>
              <a:endParaRPr lang="en-GB"/>
            </a:p>
          </p:txBody>
        </p:sp>
        <p:sp>
          <p:nvSpPr>
            <p:cNvPr id="37" name="Line 21">
              <a:extLst>
                <a:ext uri="{FF2B5EF4-FFF2-40B4-BE49-F238E27FC236}">
                  <a16:creationId xmlns:a16="http://schemas.microsoft.com/office/drawing/2014/main" id="{D29460A4-6CCB-BC97-1402-DA83EB6F52B0}"/>
                </a:ext>
              </a:extLst>
            </p:cNvPr>
            <p:cNvSpPr>
              <a:spLocks noChangeShapeType="1"/>
            </p:cNvSpPr>
            <p:nvPr/>
          </p:nvSpPr>
          <p:spPr bwMode="auto">
            <a:xfrm flipH="1">
              <a:off x="3001963" y="1524000"/>
              <a:ext cx="1524000" cy="838200"/>
            </a:xfrm>
            <a:prstGeom prst="line">
              <a:avLst/>
            </a:prstGeom>
            <a:noFill/>
            <a:ln w="19050">
              <a:solidFill>
                <a:srgbClr val="000000"/>
              </a:solidFill>
              <a:round/>
              <a:headEnd/>
              <a:tailEnd/>
            </a:ln>
            <a:effectLst/>
          </p:spPr>
          <p:txBody>
            <a:bodyPr/>
            <a:lstStyle/>
            <a:p>
              <a:endParaRPr lang="en-GB"/>
            </a:p>
          </p:txBody>
        </p:sp>
        <p:sp>
          <p:nvSpPr>
            <p:cNvPr id="38" name="Line 22">
              <a:extLst>
                <a:ext uri="{FF2B5EF4-FFF2-40B4-BE49-F238E27FC236}">
                  <a16:creationId xmlns:a16="http://schemas.microsoft.com/office/drawing/2014/main" id="{8470D6BF-02E5-1970-F188-0B8D9050A98C}"/>
                </a:ext>
              </a:extLst>
            </p:cNvPr>
            <p:cNvSpPr>
              <a:spLocks noChangeShapeType="1"/>
            </p:cNvSpPr>
            <p:nvPr/>
          </p:nvSpPr>
          <p:spPr bwMode="auto">
            <a:xfrm flipV="1">
              <a:off x="2759075" y="2590800"/>
              <a:ext cx="3581400" cy="1981200"/>
            </a:xfrm>
            <a:prstGeom prst="line">
              <a:avLst/>
            </a:prstGeom>
            <a:noFill/>
            <a:ln w="19050">
              <a:solidFill>
                <a:srgbClr val="000000"/>
              </a:solidFill>
              <a:round/>
              <a:headEnd/>
              <a:tailEnd/>
            </a:ln>
            <a:effectLst/>
          </p:spPr>
          <p:txBody>
            <a:bodyPr/>
            <a:lstStyle/>
            <a:p>
              <a:endParaRPr lang="en-GB"/>
            </a:p>
          </p:txBody>
        </p:sp>
        <p:sp>
          <p:nvSpPr>
            <p:cNvPr id="39" name="Line 23">
              <a:extLst>
                <a:ext uri="{FF2B5EF4-FFF2-40B4-BE49-F238E27FC236}">
                  <a16:creationId xmlns:a16="http://schemas.microsoft.com/office/drawing/2014/main" id="{A2A0A12A-F2D1-EEB3-EB91-FB8D786E6652}"/>
                </a:ext>
              </a:extLst>
            </p:cNvPr>
            <p:cNvSpPr>
              <a:spLocks noChangeShapeType="1"/>
            </p:cNvSpPr>
            <p:nvPr/>
          </p:nvSpPr>
          <p:spPr bwMode="auto">
            <a:xfrm flipH="1" flipV="1">
              <a:off x="4678363" y="1752600"/>
              <a:ext cx="76200" cy="457200"/>
            </a:xfrm>
            <a:prstGeom prst="line">
              <a:avLst/>
            </a:prstGeom>
            <a:noFill/>
            <a:ln w="19050">
              <a:solidFill>
                <a:srgbClr val="000000"/>
              </a:solidFill>
              <a:round/>
              <a:headEnd/>
              <a:tailEnd type="triangle" w="med" len="med"/>
            </a:ln>
            <a:effectLst/>
          </p:spPr>
          <p:txBody>
            <a:bodyPr/>
            <a:lstStyle/>
            <a:p>
              <a:endParaRPr lang="en-GB"/>
            </a:p>
          </p:txBody>
        </p:sp>
        <p:sp>
          <p:nvSpPr>
            <p:cNvPr id="40" name="Text Box 24">
              <a:extLst>
                <a:ext uri="{FF2B5EF4-FFF2-40B4-BE49-F238E27FC236}">
                  <a16:creationId xmlns:a16="http://schemas.microsoft.com/office/drawing/2014/main" id="{DB825F17-175E-569F-4B86-1A241099127C}"/>
                </a:ext>
              </a:extLst>
            </p:cNvPr>
            <p:cNvSpPr txBox="1">
              <a:spLocks noChangeArrowheads="1"/>
            </p:cNvSpPr>
            <p:nvPr/>
          </p:nvSpPr>
          <p:spPr bwMode="auto">
            <a:xfrm>
              <a:off x="4525963" y="1485900"/>
              <a:ext cx="533400" cy="336550"/>
            </a:xfrm>
            <a:prstGeom prst="rect">
              <a:avLst/>
            </a:prstGeom>
            <a:noFill/>
            <a:ln w="9525">
              <a:noFill/>
              <a:miter lim="800000"/>
              <a:headEnd/>
              <a:tailEnd/>
            </a:ln>
            <a:effectLst/>
          </p:spPr>
          <p:txBody>
            <a:bodyPr>
              <a:spAutoFit/>
            </a:bodyPr>
            <a:lstStyle/>
            <a:p>
              <a:pPr>
                <a:spcBef>
                  <a:spcPct val="50000"/>
                </a:spcBef>
              </a:pPr>
              <a:r>
                <a:rPr lang="en-US" sz="1600" b="0">
                  <a:latin typeface="Verdana" pitchFamily="34" charset="0"/>
                </a:rPr>
                <a:t>N</a:t>
              </a:r>
              <a:endParaRPr lang="en-GB" sz="1600" b="0">
                <a:latin typeface="Verdana" pitchFamily="34" charset="0"/>
              </a:endParaRPr>
            </a:p>
          </p:txBody>
        </p:sp>
        <p:sp>
          <p:nvSpPr>
            <p:cNvPr id="41" name="Line 25">
              <a:extLst>
                <a:ext uri="{FF2B5EF4-FFF2-40B4-BE49-F238E27FC236}">
                  <a16:creationId xmlns:a16="http://schemas.microsoft.com/office/drawing/2014/main" id="{7F0EFB12-BBD4-B531-5E12-ABC2528AF77A}"/>
                </a:ext>
              </a:extLst>
            </p:cNvPr>
            <p:cNvSpPr>
              <a:spLocks noChangeShapeType="1"/>
            </p:cNvSpPr>
            <p:nvPr/>
          </p:nvSpPr>
          <p:spPr bwMode="auto">
            <a:xfrm flipH="1" flipV="1">
              <a:off x="2466975" y="3789363"/>
              <a:ext cx="76200" cy="457200"/>
            </a:xfrm>
            <a:prstGeom prst="line">
              <a:avLst/>
            </a:prstGeom>
            <a:noFill/>
            <a:ln w="19050">
              <a:solidFill>
                <a:srgbClr val="000000"/>
              </a:solidFill>
              <a:round/>
              <a:headEnd/>
              <a:tailEnd type="triangle" w="med" len="med"/>
            </a:ln>
            <a:effectLst/>
          </p:spPr>
          <p:txBody>
            <a:bodyPr/>
            <a:lstStyle/>
            <a:p>
              <a:endParaRPr lang="en-GB"/>
            </a:p>
          </p:txBody>
        </p:sp>
        <p:sp>
          <p:nvSpPr>
            <p:cNvPr id="42" name="Text Box 26">
              <a:extLst>
                <a:ext uri="{FF2B5EF4-FFF2-40B4-BE49-F238E27FC236}">
                  <a16:creationId xmlns:a16="http://schemas.microsoft.com/office/drawing/2014/main" id="{205F3941-FDA9-AC36-C0C0-B79B333CCF23}"/>
                </a:ext>
              </a:extLst>
            </p:cNvPr>
            <p:cNvSpPr txBox="1">
              <a:spLocks noChangeArrowheads="1"/>
            </p:cNvSpPr>
            <p:nvPr/>
          </p:nvSpPr>
          <p:spPr bwMode="auto">
            <a:xfrm>
              <a:off x="2538413" y="3686175"/>
              <a:ext cx="187325" cy="266700"/>
            </a:xfrm>
            <a:prstGeom prst="rect">
              <a:avLst/>
            </a:prstGeom>
            <a:noFill/>
            <a:ln w="9525">
              <a:noFill/>
              <a:miter lim="800000"/>
              <a:headEnd/>
              <a:tailEnd/>
            </a:ln>
            <a:effectLst/>
          </p:spPr>
          <p:txBody>
            <a:bodyPr wrap="none" lIns="18000" tIns="10800" rIns="18000" bIns="10800">
              <a:spAutoFit/>
            </a:bodyPr>
            <a:lstStyle/>
            <a:p>
              <a:pPr>
                <a:spcBef>
                  <a:spcPct val="50000"/>
                </a:spcBef>
              </a:pPr>
              <a:r>
                <a:rPr lang="en-US" sz="1600" b="0">
                  <a:latin typeface="Verdana" pitchFamily="34" charset="0"/>
                </a:rPr>
                <a:t>N</a:t>
              </a:r>
              <a:endParaRPr lang="en-GB" sz="1600" b="0">
                <a:latin typeface="Verdana" pitchFamily="34" charset="0"/>
              </a:endParaRPr>
            </a:p>
          </p:txBody>
        </p:sp>
        <p:sp>
          <p:nvSpPr>
            <p:cNvPr id="43" name="Text Box 27">
              <a:extLst>
                <a:ext uri="{FF2B5EF4-FFF2-40B4-BE49-F238E27FC236}">
                  <a16:creationId xmlns:a16="http://schemas.microsoft.com/office/drawing/2014/main" id="{7DB5FF7D-D536-763F-0FE7-9442401E0E1C}"/>
                </a:ext>
              </a:extLst>
            </p:cNvPr>
            <p:cNvSpPr txBox="1">
              <a:spLocks noChangeArrowheads="1"/>
            </p:cNvSpPr>
            <p:nvPr/>
          </p:nvSpPr>
          <p:spPr bwMode="auto">
            <a:xfrm>
              <a:off x="3386138" y="4333875"/>
              <a:ext cx="2136775" cy="300082"/>
            </a:xfrm>
            <a:prstGeom prst="rect">
              <a:avLst/>
            </a:prstGeom>
            <a:noFill/>
            <a:ln w="9525">
              <a:noFill/>
              <a:miter lim="800000"/>
              <a:headEnd/>
              <a:tailEnd/>
            </a:ln>
            <a:effectLst/>
          </p:spPr>
          <p:txBody>
            <a:bodyPr>
              <a:spAutoFit/>
            </a:bodyPr>
            <a:lstStyle/>
            <a:p>
              <a:pPr>
                <a:spcBef>
                  <a:spcPct val="50000"/>
                </a:spcBef>
              </a:pPr>
              <a:r>
                <a:rPr lang="en-US" b="0" dirty="0">
                  <a:latin typeface="Verdana" pitchFamily="34" charset="0"/>
                </a:rPr>
                <a:t>Plan horizontal</a:t>
              </a:r>
              <a:endParaRPr lang="en-GB" b="0" dirty="0">
                <a:latin typeface="Verdana" pitchFamily="34" charset="0"/>
              </a:endParaRPr>
            </a:p>
          </p:txBody>
        </p:sp>
        <p:sp>
          <p:nvSpPr>
            <p:cNvPr id="44" name="Line 28">
              <a:extLst>
                <a:ext uri="{FF2B5EF4-FFF2-40B4-BE49-F238E27FC236}">
                  <a16:creationId xmlns:a16="http://schemas.microsoft.com/office/drawing/2014/main" id="{933BC22E-4CAB-EFBF-930D-C64FE8B558E4}"/>
                </a:ext>
              </a:extLst>
            </p:cNvPr>
            <p:cNvSpPr>
              <a:spLocks noChangeShapeType="1"/>
            </p:cNvSpPr>
            <p:nvPr/>
          </p:nvSpPr>
          <p:spPr bwMode="auto">
            <a:xfrm flipH="1" flipV="1">
              <a:off x="3382963" y="4013200"/>
              <a:ext cx="163512" cy="352425"/>
            </a:xfrm>
            <a:prstGeom prst="line">
              <a:avLst/>
            </a:prstGeom>
            <a:noFill/>
            <a:ln w="19050">
              <a:solidFill>
                <a:srgbClr val="000000"/>
              </a:solidFill>
              <a:round/>
              <a:headEnd/>
              <a:tailEnd type="oval" w="med" len="med"/>
            </a:ln>
            <a:effectLst/>
          </p:spPr>
          <p:txBody>
            <a:bodyPr/>
            <a:lstStyle/>
            <a:p>
              <a:endParaRPr lang="en-GB"/>
            </a:p>
          </p:txBody>
        </p:sp>
        <p:sp>
          <p:nvSpPr>
            <p:cNvPr id="45" name="Line 29">
              <a:extLst>
                <a:ext uri="{FF2B5EF4-FFF2-40B4-BE49-F238E27FC236}">
                  <a16:creationId xmlns:a16="http://schemas.microsoft.com/office/drawing/2014/main" id="{5A476D56-2BE6-53B9-A07E-9D1F3FFF1AD4}"/>
                </a:ext>
              </a:extLst>
            </p:cNvPr>
            <p:cNvSpPr>
              <a:spLocks noChangeShapeType="1"/>
            </p:cNvSpPr>
            <p:nvPr/>
          </p:nvSpPr>
          <p:spPr bwMode="auto">
            <a:xfrm flipH="1">
              <a:off x="4802188" y="3305175"/>
              <a:ext cx="500062" cy="38100"/>
            </a:xfrm>
            <a:prstGeom prst="line">
              <a:avLst/>
            </a:prstGeom>
            <a:noFill/>
            <a:ln w="19050">
              <a:solidFill>
                <a:srgbClr val="000000"/>
              </a:solidFill>
              <a:round/>
              <a:headEnd/>
              <a:tailEnd type="triangle" w="med" len="med"/>
            </a:ln>
            <a:effectLst/>
          </p:spPr>
          <p:txBody>
            <a:bodyPr/>
            <a:lstStyle/>
            <a:p>
              <a:endParaRPr lang="en-GB"/>
            </a:p>
          </p:txBody>
        </p:sp>
        <p:sp>
          <p:nvSpPr>
            <p:cNvPr id="46" name="Line 30">
              <a:extLst>
                <a:ext uri="{FF2B5EF4-FFF2-40B4-BE49-F238E27FC236}">
                  <a16:creationId xmlns:a16="http://schemas.microsoft.com/office/drawing/2014/main" id="{B2A0A314-5025-DD39-6C06-D0AC9CF6277A}"/>
                </a:ext>
              </a:extLst>
            </p:cNvPr>
            <p:cNvSpPr>
              <a:spLocks noChangeShapeType="1"/>
            </p:cNvSpPr>
            <p:nvPr/>
          </p:nvSpPr>
          <p:spPr bwMode="auto">
            <a:xfrm flipV="1">
              <a:off x="2787650" y="3111500"/>
              <a:ext cx="358775" cy="1835150"/>
            </a:xfrm>
            <a:prstGeom prst="line">
              <a:avLst/>
            </a:prstGeom>
            <a:noFill/>
            <a:ln w="19050">
              <a:solidFill>
                <a:srgbClr val="000000"/>
              </a:solidFill>
              <a:round/>
              <a:headEnd/>
              <a:tailEnd type="triangle" w="med" len="med"/>
            </a:ln>
            <a:effectLst/>
          </p:spPr>
          <p:txBody>
            <a:bodyPr/>
            <a:lstStyle/>
            <a:p>
              <a:endParaRPr lang="en-GB"/>
            </a:p>
          </p:txBody>
        </p:sp>
        <p:sp>
          <p:nvSpPr>
            <p:cNvPr id="47" name="Line 32">
              <a:extLst>
                <a:ext uri="{FF2B5EF4-FFF2-40B4-BE49-F238E27FC236}">
                  <a16:creationId xmlns:a16="http://schemas.microsoft.com/office/drawing/2014/main" id="{6E309FEE-AABA-CEBE-54AA-80632343DCA6}"/>
                </a:ext>
              </a:extLst>
            </p:cNvPr>
            <p:cNvSpPr>
              <a:spLocks noChangeShapeType="1"/>
            </p:cNvSpPr>
            <p:nvPr/>
          </p:nvSpPr>
          <p:spPr bwMode="auto">
            <a:xfrm>
              <a:off x="3078163" y="1981200"/>
              <a:ext cx="762000" cy="304800"/>
            </a:xfrm>
            <a:prstGeom prst="line">
              <a:avLst/>
            </a:prstGeom>
            <a:noFill/>
            <a:ln w="19050">
              <a:solidFill>
                <a:srgbClr val="000000"/>
              </a:solidFill>
              <a:round/>
              <a:headEnd/>
              <a:tailEnd type="triangle" w="med" len="med"/>
            </a:ln>
            <a:effectLst/>
          </p:spPr>
          <p:txBody>
            <a:bodyPr/>
            <a:lstStyle/>
            <a:p>
              <a:endParaRPr lang="en-GB"/>
            </a:p>
          </p:txBody>
        </p:sp>
        <p:sp>
          <p:nvSpPr>
            <p:cNvPr id="48" name="Text Box 33">
              <a:extLst>
                <a:ext uri="{FF2B5EF4-FFF2-40B4-BE49-F238E27FC236}">
                  <a16:creationId xmlns:a16="http://schemas.microsoft.com/office/drawing/2014/main" id="{C9EAFAF3-F0E6-DC6D-9728-2131528CFF02}"/>
                </a:ext>
              </a:extLst>
            </p:cNvPr>
            <p:cNvSpPr txBox="1">
              <a:spLocks noChangeArrowheads="1"/>
            </p:cNvSpPr>
            <p:nvPr/>
          </p:nvSpPr>
          <p:spPr bwMode="auto">
            <a:xfrm>
              <a:off x="5651500" y="4437063"/>
              <a:ext cx="2592388" cy="1200329"/>
            </a:xfrm>
            <a:prstGeom prst="rect">
              <a:avLst/>
            </a:prstGeom>
            <a:noFill/>
            <a:ln w="9525">
              <a:solidFill>
                <a:srgbClr val="000080"/>
              </a:solidFill>
              <a:miter lim="800000"/>
              <a:headEnd/>
              <a:tailEnd/>
            </a:ln>
            <a:effectLst/>
          </p:spPr>
          <p:txBody>
            <a:bodyPr>
              <a:spAutoFit/>
            </a:bodyPr>
            <a:lstStyle/>
            <a:p>
              <a:pPr>
                <a:spcBef>
                  <a:spcPct val="50000"/>
                </a:spcBef>
              </a:pPr>
              <a:r>
                <a:rPr lang="en-US" sz="1800" b="0" dirty="0">
                  <a:solidFill>
                    <a:srgbClr val="000099"/>
                  </a:solidFill>
                  <a:latin typeface="Verdana" pitchFamily="34" charset="0"/>
                </a:rPr>
                <a:t>Orientation:</a:t>
              </a:r>
            </a:p>
            <a:p>
              <a:pPr>
                <a:spcBef>
                  <a:spcPct val="50000"/>
                </a:spcBef>
              </a:pPr>
              <a:r>
                <a:rPr lang="en-US" sz="1800" b="0" dirty="0">
                  <a:solidFill>
                    <a:srgbClr val="000099"/>
                  </a:solidFill>
                  <a:latin typeface="Verdana" pitchFamily="34" charset="0"/>
                </a:rPr>
                <a:t>Dip direction / Dip</a:t>
              </a:r>
            </a:p>
            <a:p>
              <a:pPr>
                <a:spcBef>
                  <a:spcPct val="50000"/>
                </a:spcBef>
              </a:pPr>
              <a:r>
                <a:rPr lang="en-US" sz="1800" b="0" dirty="0">
                  <a:solidFill>
                    <a:srgbClr val="000099"/>
                  </a:solidFill>
                  <a:latin typeface="Verdana" pitchFamily="34" charset="0"/>
                </a:rPr>
                <a:t>220/55</a:t>
              </a:r>
              <a:endParaRPr lang="en-GB" sz="1800" b="0" dirty="0">
                <a:solidFill>
                  <a:srgbClr val="000099"/>
                </a:solidFill>
                <a:latin typeface="Verdana" pitchFamily="34" charset="0"/>
              </a:endParaRPr>
            </a:p>
          </p:txBody>
        </p:sp>
        <p:sp>
          <p:nvSpPr>
            <p:cNvPr id="49" name="Text Box 34">
              <a:extLst>
                <a:ext uri="{FF2B5EF4-FFF2-40B4-BE49-F238E27FC236}">
                  <a16:creationId xmlns:a16="http://schemas.microsoft.com/office/drawing/2014/main" id="{81CE4B90-999D-3CC4-65FC-9DFDB6E231F1}"/>
                </a:ext>
              </a:extLst>
            </p:cNvPr>
            <p:cNvSpPr txBox="1">
              <a:spLocks noChangeArrowheads="1"/>
            </p:cNvSpPr>
            <p:nvPr/>
          </p:nvSpPr>
          <p:spPr bwMode="auto">
            <a:xfrm>
              <a:off x="1173163" y="5254625"/>
              <a:ext cx="4267200" cy="584775"/>
            </a:xfrm>
            <a:prstGeom prst="rect">
              <a:avLst/>
            </a:prstGeom>
            <a:noFill/>
            <a:ln w="9525">
              <a:noFill/>
              <a:miter lim="800000"/>
              <a:headEnd/>
              <a:tailEnd/>
            </a:ln>
            <a:effectLst/>
          </p:spPr>
          <p:txBody>
            <a:bodyPr>
              <a:spAutoFit/>
            </a:bodyPr>
            <a:lstStyle/>
            <a:p>
              <a:pPr>
                <a:spcBef>
                  <a:spcPct val="50000"/>
                </a:spcBef>
              </a:pPr>
              <a:r>
                <a:rPr lang="fr-FR" sz="1600" b="0" dirty="0">
                  <a:latin typeface="Tahoma" pitchFamily="34" charset="0"/>
                </a:rPr>
                <a:t>Mesuré dans le sens des aiguilles d'une montre sur un plan horizontal </a:t>
              </a:r>
              <a:r>
                <a:rPr lang="en-US" sz="1600" b="0" dirty="0">
                  <a:latin typeface="Tahoma" pitchFamily="34" charset="0"/>
                </a:rPr>
                <a:t>: 220</a:t>
              </a:r>
              <a:endParaRPr lang="en-GB" sz="1600" b="0" dirty="0">
                <a:latin typeface="Tahoma" pitchFamily="34" charset="0"/>
              </a:endParaRPr>
            </a:p>
          </p:txBody>
        </p:sp>
        <p:sp>
          <p:nvSpPr>
            <p:cNvPr id="50" name="Line 35">
              <a:extLst>
                <a:ext uri="{FF2B5EF4-FFF2-40B4-BE49-F238E27FC236}">
                  <a16:creationId xmlns:a16="http://schemas.microsoft.com/office/drawing/2014/main" id="{ED56B01A-4AD6-2F68-0D8F-BC70D458DCE5}"/>
                </a:ext>
              </a:extLst>
            </p:cNvPr>
            <p:cNvSpPr>
              <a:spLocks noChangeShapeType="1"/>
            </p:cNvSpPr>
            <p:nvPr/>
          </p:nvSpPr>
          <p:spPr bwMode="auto">
            <a:xfrm flipH="1" flipV="1">
              <a:off x="2427288" y="4379913"/>
              <a:ext cx="71437" cy="576262"/>
            </a:xfrm>
            <a:prstGeom prst="line">
              <a:avLst/>
            </a:prstGeom>
            <a:noFill/>
            <a:ln w="19050">
              <a:solidFill>
                <a:srgbClr val="000000"/>
              </a:solidFill>
              <a:round/>
              <a:headEnd/>
              <a:tailEnd type="triangle" w="med" len="med"/>
            </a:ln>
            <a:effectLst/>
          </p:spPr>
          <p:txBody>
            <a:bodyPr/>
            <a:lstStyle/>
            <a:p>
              <a:endParaRPr lang="en-GB"/>
            </a:p>
          </p:txBody>
        </p:sp>
        <p:sp>
          <p:nvSpPr>
            <p:cNvPr id="51" name="Text Box 36">
              <a:extLst>
                <a:ext uri="{FF2B5EF4-FFF2-40B4-BE49-F238E27FC236}">
                  <a16:creationId xmlns:a16="http://schemas.microsoft.com/office/drawing/2014/main" id="{24EA7A0E-13C5-623C-D847-11F2BF87A79E}"/>
                </a:ext>
              </a:extLst>
            </p:cNvPr>
            <p:cNvSpPr txBox="1">
              <a:spLocks noChangeArrowheads="1"/>
            </p:cNvSpPr>
            <p:nvPr/>
          </p:nvSpPr>
          <p:spPr bwMode="auto">
            <a:xfrm>
              <a:off x="5116512" y="3386138"/>
              <a:ext cx="3127375" cy="338554"/>
            </a:xfrm>
            <a:prstGeom prst="rect">
              <a:avLst/>
            </a:prstGeom>
            <a:noFill/>
            <a:ln w="9525">
              <a:noFill/>
              <a:miter lim="800000"/>
              <a:headEnd/>
              <a:tailEnd/>
            </a:ln>
            <a:effectLst/>
          </p:spPr>
          <p:txBody>
            <a:bodyPr wrap="square">
              <a:spAutoFit/>
            </a:bodyPr>
            <a:lstStyle/>
            <a:p>
              <a:pPr>
                <a:spcBef>
                  <a:spcPct val="50000"/>
                </a:spcBef>
              </a:pPr>
              <a:r>
                <a:rPr lang="fr-FR" sz="1600" b="0" dirty="0">
                  <a:latin typeface="Tahoma" pitchFamily="34" charset="0"/>
                </a:rPr>
                <a:t>Mesuré sur un plan vertical </a:t>
              </a:r>
              <a:r>
                <a:rPr lang="en-US" sz="1600" b="0" dirty="0">
                  <a:latin typeface="Tahoma" pitchFamily="34" charset="0"/>
                </a:rPr>
                <a:t>: 55</a:t>
              </a:r>
              <a:endParaRPr lang="en-GB" sz="1600" b="0" dirty="0">
                <a:latin typeface="Tahoma" pitchFamily="34" charset="0"/>
              </a:endParaRPr>
            </a:p>
          </p:txBody>
        </p:sp>
        <p:sp>
          <p:nvSpPr>
            <p:cNvPr id="52" name="Line 37">
              <a:extLst>
                <a:ext uri="{FF2B5EF4-FFF2-40B4-BE49-F238E27FC236}">
                  <a16:creationId xmlns:a16="http://schemas.microsoft.com/office/drawing/2014/main" id="{4F32AE9F-9F24-1A2E-2E9B-95C26410DF3D}"/>
                </a:ext>
              </a:extLst>
            </p:cNvPr>
            <p:cNvSpPr>
              <a:spLocks noChangeShapeType="1"/>
            </p:cNvSpPr>
            <p:nvPr/>
          </p:nvSpPr>
          <p:spPr bwMode="auto">
            <a:xfrm flipH="1">
              <a:off x="3078163" y="2667000"/>
              <a:ext cx="685800" cy="381000"/>
            </a:xfrm>
            <a:prstGeom prst="line">
              <a:avLst/>
            </a:prstGeom>
            <a:noFill/>
            <a:ln w="38100" cap="rnd">
              <a:solidFill>
                <a:srgbClr val="800000"/>
              </a:solidFill>
              <a:prstDash val="sysDot"/>
              <a:round/>
              <a:headEnd/>
              <a:tailEnd type="triangle" w="med" len="med"/>
            </a:ln>
            <a:effectLst/>
          </p:spPr>
          <p:txBody>
            <a:bodyPr/>
            <a:lstStyle/>
            <a:p>
              <a:endParaRPr lang="en-GB"/>
            </a:p>
          </p:txBody>
        </p:sp>
        <p:sp>
          <p:nvSpPr>
            <p:cNvPr id="53" name="Text Box 38">
              <a:extLst>
                <a:ext uri="{FF2B5EF4-FFF2-40B4-BE49-F238E27FC236}">
                  <a16:creationId xmlns:a16="http://schemas.microsoft.com/office/drawing/2014/main" id="{1F68BE77-25EF-F930-9370-F2D7D369C120}"/>
                </a:ext>
              </a:extLst>
            </p:cNvPr>
            <p:cNvSpPr txBox="1">
              <a:spLocks noChangeArrowheads="1"/>
            </p:cNvSpPr>
            <p:nvPr/>
          </p:nvSpPr>
          <p:spPr bwMode="auto">
            <a:xfrm>
              <a:off x="6240463" y="2681288"/>
              <a:ext cx="1874837" cy="300082"/>
            </a:xfrm>
            <a:prstGeom prst="rect">
              <a:avLst/>
            </a:prstGeom>
            <a:noFill/>
            <a:ln w="9525">
              <a:noFill/>
              <a:miter lim="800000"/>
              <a:headEnd/>
              <a:tailEnd/>
            </a:ln>
            <a:effectLst/>
          </p:spPr>
          <p:txBody>
            <a:bodyPr>
              <a:spAutoFit/>
            </a:bodyPr>
            <a:lstStyle/>
            <a:p>
              <a:pPr>
                <a:spcBef>
                  <a:spcPct val="50000"/>
                </a:spcBef>
              </a:pPr>
              <a:r>
                <a:rPr lang="en-US" b="0" dirty="0">
                  <a:latin typeface="Verdana" pitchFamily="34" charset="0"/>
                </a:rPr>
                <a:t>Plan vertical</a:t>
              </a:r>
              <a:endParaRPr lang="en-GB" b="0" dirty="0">
                <a:latin typeface="Verdana" pitchFamily="34" charset="0"/>
              </a:endParaRPr>
            </a:p>
          </p:txBody>
        </p:sp>
        <p:sp>
          <p:nvSpPr>
            <p:cNvPr id="54" name="Line 39">
              <a:extLst>
                <a:ext uri="{FF2B5EF4-FFF2-40B4-BE49-F238E27FC236}">
                  <a16:creationId xmlns:a16="http://schemas.microsoft.com/office/drawing/2014/main" id="{D9D4AB16-689E-4806-B57F-F6BCE959FEBC}"/>
                </a:ext>
              </a:extLst>
            </p:cNvPr>
            <p:cNvSpPr>
              <a:spLocks noChangeShapeType="1"/>
            </p:cNvSpPr>
            <p:nvPr/>
          </p:nvSpPr>
          <p:spPr bwMode="auto">
            <a:xfrm flipH="1" flipV="1">
              <a:off x="5808663" y="2392363"/>
              <a:ext cx="457200" cy="381000"/>
            </a:xfrm>
            <a:prstGeom prst="line">
              <a:avLst/>
            </a:prstGeom>
            <a:noFill/>
            <a:ln w="19050">
              <a:solidFill>
                <a:srgbClr val="000000"/>
              </a:solidFill>
              <a:round/>
              <a:headEnd/>
              <a:tailEnd type="oval" w="med" len="med"/>
            </a:ln>
            <a:effectLst/>
          </p:spPr>
          <p:txBody>
            <a:bodyPr/>
            <a:lstStyle/>
            <a:p>
              <a:endParaRPr lang="en-GB"/>
            </a:p>
          </p:txBody>
        </p:sp>
        <p:sp>
          <p:nvSpPr>
            <p:cNvPr id="55" name="Arc 40">
              <a:extLst>
                <a:ext uri="{FF2B5EF4-FFF2-40B4-BE49-F238E27FC236}">
                  <a16:creationId xmlns:a16="http://schemas.microsoft.com/office/drawing/2014/main" id="{47692083-7F44-08DE-7EA5-36E103EB35ED}"/>
                </a:ext>
              </a:extLst>
            </p:cNvPr>
            <p:cNvSpPr>
              <a:spLocks noChangeAspect="1"/>
            </p:cNvSpPr>
            <p:nvPr/>
          </p:nvSpPr>
          <p:spPr bwMode="auto">
            <a:xfrm rot="10800000">
              <a:off x="3403600" y="2840038"/>
              <a:ext cx="215900" cy="2159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25400">
              <a:solidFill>
                <a:srgbClr val="800000"/>
              </a:solidFill>
              <a:round/>
              <a:headEnd/>
              <a:tailEnd/>
            </a:ln>
            <a:effectLst/>
          </p:spPr>
          <p:txBody>
            <a:bodyPr wrap="none" anchor="ctr"/>
            <a:lstStyle/>
            <a:p>
              <a:endParaRPr lang="en-GB"/>
            </a:p>
          </p:txBody>
        </p:sp>
        <p:sp>
          <p:nvSpPr>
            <p:cNvPr id="56" name="Text Box 41">
              <a:extLst>
                <a:ext uri="{FF2B5EF4-FFF2-40B4-BE49-F238E27FC236}">
                  <a16:creationId xmlns:a16="http://schemas.microsoft.com/office/drawing/2014/main" id="{74AEE710-7B1E-4F93-B6F8-8A5F0B027C30}"/>
                </a:ext>
              </a:extLst>
            </p:cNvPr>
            <p:cNvSpPr txBox="1">
              <a:spLocks noChangeArrowheads="1"/>
            </p:cNvSpPr>
            <p:nvPr/>
          </p:nvSpPr>
          <p:spPr bwMode="auto">
            <a:xfrm>
              <a:off x="4316413" y="3889375"/>
              <a:ext cx="2667000" cy="300082"/>
            </a:xfrm>
            <a:prstGeom prst="rect">
              <a:avLst/>
            </a:prstGeom>
            <a:noFill/>
            <a:ln w="9525">
              <a:noFill/>
              <a:miter lim="800000"/>
              <a:headEnd/>
              <a:tailEnd/>
            </a:ln>
            <a:effectLst/>
          </p:spPr>
          <p:txBody>
            <a:bodyPr>
              <a:spAutoFit/>
            </a:bodyPr>
            <a:lstStyle/>
            <a:p>
              <a:pPr>
                <a:spcBef>
                  <a:spcPct val="50000"/>
                </a:spcBef>
              </a:pPr>
              <a:r>
                <a:rPr lang="en-US" b="0" dirty="0" err="1">
                  <a:latin typeface="Verdana" pitchFamily="34" charset="0"/>
                </a:rPr>
                <a:t>Ligne</a:t>
              </a:r>
              <a:r>
                <a:rPr lang="en-US" b="0" dirty="0">
                  <a:latin typeface="Verdana" pitchFamily="34" charset="0"/>
                </a:rPr>
                <a:t> de </a:t>
              </a:r>
              <a:r>
                <a:rPr lang="en-US" b="0" dirty="0" err="1">
                  <a:latin typeface="Verdana" pitchFamily="34" charset="0"/>
                </a:rPr>
                <a:t>pendage</a:t>
              </a:r>
              <a:r>
                <a:rPr lang="en-US" b="0" dirty="0">
                  <a:latin typeface="Verdana" pitchFamily="34" charset="0"/>
                </a:rPr>
                <a:t> maximal</a:t>
              </a:r>
              <a:endParaRPr lang="en-GB" b="0" dirty="0">
                <a:latin typeface="Verdana" pitchFamily="34" charset="0"/>
              </a:endParaRPr>
            </a:p>
          </p:txBody>
        </p:sp>
        <p:sp>
          <p:nvSpPr>
            <p:cNvPr id="57" name="Line 42">
              <a:extLst>
                <a:ext uri="{FF2B5EF4-FFF2-40B4-BE49-F238E27FC236}">
                  <a16:creationId xmlns:a16="http://schemas.microsoft.com/office/drawing/2014/main" id="{D3EBC4EC-46FE-D788-E22A-380283327A9E}"/>
                </a:ext>
              </a:extLst>
            </p:cNvPr>
            <p:cNvSpPr>
              <a:spLocks noChangeShapeType="1"/>
            </p:cNvSpPr>
            <p:nvPr/>
          </p:nvSpPr>
          <p:spPr bwMode="auto">
            <a:xfrm flipH="1" flipV="1">
              <a:off x="3619500" y="3213100"/>
              <a:ext cx="733425" cy="798513"/>
            </a:xfrm>
            <a:prstGeom prst="line">
              <a:avLst/>
            </a:prstGeom>
            <a:noFill/>
            <a:ln w="19050">
              <a:solidFill>
                <a:srgbClr val="000000"/>
              </a:solidFill>
              <a:round/>
              <a:headEnd/>
              <a:tailEnd type="triangle" w="med" len="med"/>
            </a:ln>
            <a:effectLst/>
          </p:spPr>
          <p:txBody>
            <a:bodyPr/>
            <a:lstStyle/>
            <a:p>
              <a:endParaRPr lang="en-GB"/>
            </a:p>
          </p:txBody>
        </p:sp>
        <p:sp>
          <p:nvSpPr>
            <p:cNvPr id="58" name="Line 43">
              <a:extLst>
                <a:ext uri="{FF2B5EF4-FFF2-40B4-BE49-F238E27FC236}">
                  <a16:creationId xmlns:a16="http://schemas.microsoft.com/office/drawing/2014/main" id="{5F851DE7-C74D-AAEC-724A-9157D555D24E}"/>
                </a:ext>
              </a:extLst>
            </p:cNvPr>
            <p:cNvSpPr>
              <a:spLocks noChangeShapeType="1"/>
            </p:cNvSpPr>
            <p:nvPr/>
          </p:nvSpPr>
          <p:spPr bwMode="auto">
            <a:xfrm flipH="1" flipV="1">
              <a:off x="3535363" y="2895600"/>
              <a:ext cx="1812925" cy="352425"/>
            </a:xfrm>
            <a:prstGeom prst="line">
              <a:avLst/>
            </a:prstGeom>
            <a:noFill/>
            <a:ln w="19050">
              <a:solidFill>
                <a:srgbClr val="000000"/>
              </a:solidFill>
              <a:round/>
              <a:headEnd/>
              <a:tailEnd type="triangle" w="med" len="med"/>
            </a:ln>
            <a:effectLst/>
          </p:spPr>
          <p:txBody>
            <a:bodyPr/>
            <a:lstStyle/>
            <a:p>
              <a:endParaRPr lang="en-GB"/>
            </a:p>
          </p:txBody>
        </p:sp>
      </p:grpSp>
    </p:spTree>
    <p:extLst>
      <p:ext uri="{BB962C8B-B14F-4D97-AF65-F5344CB8AC3E}">
        <p14:creationId xmlns:p14="http://schemas.microsoft.com/office/powerpoint/2010/main" val="3658671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Définition de l’orientation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5</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rgbClr val="FFFF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e 15">
            <a:extLst>
              <a:ext uri="{FF2B5EF4-FFF2-40B4-BE49-F238E27FC236}">
                <a16:creationId xmlns:a16="http://schemas.microsoft.com/office/drawing/2014/main" id="{EABB49C8-0CBE-2906-C8A2-129A30BF4419}"/>
              </a:ext>
            </a:extLst>
          </p:cNvPr>
          <p:cNvGrpSpPr>
            <a:grpSpLocks noChangeAspect="1"/>
          </p:cNvGrpSpPr>
          <p:nvPr/>
        </p:nvGrpSpPr>
        <p:grpSpPr>
          <a:xfrm>
            <a:off x="1398082" y="849649"/>
            <a:ext cx="6739949" cy="3832000"/>
            <a:chOff x="251520" y="1453860"/>
            <a:chExt cx="8424936" cy="4790001"/>
          </a:xfrm>
        </p:grpSpPr>
        <p:pic>
          <p:nvPicPr>
            <p:cNvPr id="8" name="Picture 42" descr="Electronic compass">
              <a:extLst>
                <a:ext uri="{FF2B5EF4-FFF2-40B4-BE49-F238E27FC236}">
                  <a16:creationId xmlns:a16="http://schemas.microsoft.com/office/drawing/2014/main" id="{6F541D01-6461-6A32-ADA0-867CF657B8A7}"/>
                </a:ext>
              </a:extLst>
            </p:cNvPr>
            <p:cNvPicPr preferRelativeResize="0">
              <a:picLocks noChangeAspect="1" noChangeArrowheads="1"/>
            </p:cNvPicPr>
            <p:nvPr/>
          </p:nvPicPr>
          <p:blipFill>
            <a:blip r:embed="rId3" cstate="print"/>
            <a:srcRect/>
            <a:stretch>
              <a:fillRect/>
            </a:stretch>
          </p:blipFill>
          <p:spPr bwMode="auto">
            <a:xfrm>
              <a:off x="4918199" y="1453860"/>
              <a:ext cx="3743325" cy="3243263"/>
            </a:xfrm>
            <a:prstGeom prst="rect">
              <a:avLst/>
            </a:prstGeom>
            <a:noFill/>
          </p:spPr>
        </p:pic>
        <p:pic>
          <p:nvPicPr>
            <p:cNvPr id="13" name="Picture 43" descr="Clar compass">
              <a:extLst>
                <a:ext uri="{FF2B5EF4-FFF2-40B4-BE49-F238E27FC236}">
                  <a16:creationId xmlns:a16="http://schemas.microsoft.com/office/drawing/2014/main" id="{D6C95F0C-0187-69F7-C22B-A44C9897053F}"/>
                </a:ext>
              </a:extLst>
            </p:cNvPr>
            <p:cNvPicPr preferRelativeResize="0">
              <a:picLocks noChangeAspect="1" noChangeArrowheads="1"/>
            </p:cNvPicPr>
            <p:nvPr/>
          </p:nvPicPr>
          <p:blipFill>
            <a:blip r:embed="rId4" cstate="print"/>
            <a:srcRect/>
            <a:stretch>
              <a:fillRect/>
            </a:stretch>
          </p:blipFill>
          <p:spPr bwMode="auto">
            <a:xfrm rot="10800000" flipV="1">
              <a:off x="508819" y="1455447"/>
              <a:ext cx="3644900" cy="3240088"/>
            </a:xfrm>
            <a:prstGeom prst="rect">
              <a:avLst/>
            </a:prstGeom>
            <a:noFill/>
          </p:spPr>
        </p:pic>
        <p:sp>
          <p:nvSpPr>
            <p:cNvPr id="14" name="Rectangle 44">
              <a:extLst>
                <a:ext uri="{FF2B5EF4-FFF2-40B4-BE49-F238E27FC236}">
                  <a16:creationId xmlns:a16="http://schemas.microsoft.com/office/drawing/2014/main" id="{672F93B6-384A-4A54-74DE-AB91132812AC}"/>
                </a:ext>
              </a:extLst>
            </p:cNvPr>
            <p:cNvSpPr>
              <a:spLocks noChangeArrowheads="1"/>
            </p:cNvSpPr>
            <p:nvPr/>
          </p:nvSpPr>
          <p:spPr bwMode="auto">
            <a:xfrm>
              <a:off x="251520" y="4743450"/>
              <a:ext cx="4175249" cy="1500411"/>
            </a:xfrm>
            <a:prstGeom prst="rect">
              <a:avLst/>
            </a:prstGeom>
            <a:noFill/>
            <a:ln w="9525">
              <a:noFill/>
              <a:miter lim="800000"/>
              <a:headEnd/>
              <a:tailEnd/>
            </a:ln>
            <a:effectLst/>
          </p:spPr>
          <p:txBody>
            <a:bodyPr wrap="square">
              <a:spAutoFit/>
            </a:bodyPr>
            <a:lstStyle/>
            <a:p>
              <a:pPr algn="ctr">
                <a:spcBef>
                  <a:spcPct val="50000"/>
                </a:spcBef>
              </a:pPr>
              <a:r>
                <a:rPr lang="fr-FR" sz="1800" dirty="0"/>
                <a:t>Une boussole de géologue pour mesurer l’azimut de pendage et le pendage de plans de discontinuités </a:t>
              </a:r>
            </a:p>
          </p:txBody>
        </p:sp>
        <p:sp>
          <p:nvSpPr>
            <p:cNvPr id="15" name="Rectangle 45">
              <a:extLst>
                <a:ext uri="{FF2B5EF4-FFF2-40B4-BE49-F238E27FC236}">
                  <a16:creationId xmlns:a16="http://schemas.microsoft.com/office/drawing/2014/main" id="{47212A49-0888-7511-EDF2-68A7672C05F7}"/>
                </a:ext>
              </a:extLst>
            </p:cNvPr>
            <p:cNvSpPr>
              <a:spLocks noChangeArrowheads="1"/>
            </p:cNvSpPr>
            <p:nvPr/>
          </p:nvSpPr>
          <p:spPr bwMode="auto">
            <a:xfrm>
              <a:off x="5004569" y="4743449"/>
              <a:ext cx="3671887" cy="981038"/>
            </a:xfrm>
            <a:prstGeom prst="rect">
              <a:avLst/>
            </a:prstGeom>
            <a:noFill/>
            <a:ln w="9525">
              <a:noFill/>
              <a:miter lim="800000"/>
              <a:headEnd/>
              <a:tailEnd/>
            </a:ln>
            <a:effectLst/>
          </p:spPr>
          <p:txBody>
            <a:bodyPr>
              <a:spAutoFit/>
            </a:bodyPr>
            <a:lstStyle/>
            <a:p>
              <a:pPr algn="ctr">
                <a:spcBef>
                  <a:spcPct val="50000"/>
                </a:spcBef>
              </a:pPr>
              <a:r>
                <a:rPr lang="fr-FR" sz="1800" dirty="0"/>
                <a:t>Une boussole électronique</a:t>
              </a:r>
            </a:p>
            <a:p>
              <a:pPr algn="ctr">
                <a:spcBef>
                  <a:spcPct val="50000"/>
                </a:spcBef>
              </a:pPr>
              <a:r>
                <a:rPr lang="fr-FR" sz="1800" dirty="0" err="1"/>
                <a:t>Compass</a:t>
              </a:r>
              <a:r>
                <a:rPr lang="fr-FR" sz="1800" dirty="0"/>
                <a:t> ≡ boussole</a:t>
              </a:r>
            </a:p>
          </p:txBody>
        </p:sp>
      </p:grpSp>
    </p:spTree>
    <p:extLst>
      <p:ext uri="{BB962C8B-B14F-4D97-AF65-F5344CB8AC3E}">
        <p14:creationId xmlns:p14="http://schemas.microsoft.com/office/powerpoint/2010/main" val="16392873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hémisphérique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6</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2">
            <a:extLst>
              <a:ext uri="{FF2B5EF4-FFF2-40B4-BE49-F238E27FC236}">
                <a16:creationId xmlns:a16="http://schemas.microsoft.com/office/drawing/2014/main" id="{D2A3703F-621E-98A9-627D-045B5D6F2FDA}"/>
              </a:ext>
            </a:extLst>
          </p:cNvPr>
          <p:cNvSpPr>
            <a:spLocks noChangeArrowheads="1"/>
          </p:cNvSpPr>
          <p:nvPr/>
        </p:nvSpPr>
        <p:spPr bwMode="auto">
          <a:xfrm rot="-19174940">
            <a:off x="1010652" y="2421009"/>
            <a:ext cx="3657600" cy="609600"/>
          </a:xfrm>
          <a:prstGeom prst="parallelogram">
            <a:avLst>
              <a:gd name="adj" fmla="val 150000"/>
            </a:avLst>
          </a:prstGeom>
          <a:solidFill>
            <a:srgbClr val="99CCFF">
              <a:alpha val="5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9" name="AutoShape 3">
            <a:extLst>
              <a:ext uri="{FF2B5EF4-FFF2-40B4-BE49-F238E27FC236}">
                <a16:creationId xmlns:a16="http://schemas.microsoft.com/office/drawing/2014/main" id="{1D72E99A-AC8F-ECC9-ED80-3752F94311F3}"/>
              </a:ext>
            </a:extLst>
          </p:cNvPr>
          <p:cNvSpPr>
            <a:spLocks noChangeArrowheads="1"/>
          </p:cNvSpPr>
          <p:nvPr/>
        </p:nvSpPr>
        <p:spPr bwMode="auto">
          <a:xfrm rot="-894407">
            <a:off x="629652" y="2344809"/>
            <a:ext cx="4419600" cy="685800"/>
          </a:xfrm>
          <a:prstGeom prst="parallelogram">
            <a:avLst>
              <a:gd name="adj" fmla="val 161111"/>
            </a:avLst>
          </a:prstGeom>
          <a:solidFill>
            <a:srgbClr val="FF00FF">
              <a:alpha val="5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0" name="AutoShape 4">
            <a:extLst>
              <a:ext uri="{FF2B5EF4-FFF2-40B4-BE49-F238E27FC236}">
                <a16:creationId xmlns:a16="http://schemas.microsoft.com/office/drawing/2014/main" id="{EA9111DD-D909-7912-1A80-2087A85F8CA6}"/>
              </a:ext>
            </a:extLst>
          </p:cNvPr>
          <p:cNvSpPr>
            <a:spLocks noChangeArrowheads="1"/>
          </p:cNvSpPr>
          <p:nvPr/>
        </p:nvSpPr>
        <p:spPr bwMode="auto">
          <a:xfrm rot="-14671783">
            <a:off x="1010652" y="2421009"/>
            <a:ext cx="4191000" cy="533400"/>
          </a:xfrm>
          <a:prstGeom prst="parallelogram">
            <a:avLst>
              <a:gd name="adj" fmla="val 196429"/>
            </a:avLst>
          </a:prstGeom>
          <a:solidFill>
            <a:srgbClr val="FFFF99">
              <a:alpha val="5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grpSp>
        <p:nvGrpSpPr>
          <p:cNvPr id="11" name="Group 5">
            <a:extLst>
              <a:ext uri="{FF2B5EF4-FFF2-40B4-BE49-F238E27FC236}">
                <a16:creationId xmlns:a16="http://schemas.microsoft.com/office/drawing/2014/main" id="{1CD94A7E-9B3F-4416-A1DD-42FC6615262F}"/>
              </a:ext>
            </a:extLst>
          </p:cNvPr>
          <p:cNvGrpSpPr>
            <a:grpSpLocks/>
          </p:cNvGrpSpPr>
          <p:nvPr/>
        </p:nvGrpSpPr>
        <p:grpSpPr bwMode="auto">
          <a:xfrm>
            <a:off x="5125452" y="1384372"/>
            <a:ext cx="4191000" cy="2398712"/>
            <a:chOff x="3024" y="1315"/>
            <a:chExt cx="2640" cy="1511"/>
          </a:xfrm>
        </p:grpSpPr>
        <p:sp>
          <p:nvSpPr>
            <p:cNvPr id="12" name="Text Box 6">
              <a:extLst>
                <a:ext uri="{FF2B5EF4-FFF2-40B4-BE49-F238E27FC236}">
                  <a16:creationId xmlns:a16="http://schemas.microsoft.com/office/drawing/2014/main" id="{393A6522-DDA2-4F78-8FCB-79F1A52F5AE4}"/>
                </a:ext>
              </a:extLst>
            </p:cNvPr>
            <p:cNvSpPr txBox="1">
              <a:spLocks noChangeArrowheads="1"/>
            </p:cNvSpPr>
            <p:nvPr/>
          </p:nvSpPr>
          <p:spPr bwMode="auto">
            <a:xfrm>
              <a:off x="3024" y="1315"/>
              <a:ext cx="2640" cy="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0" tIns="36000" rIns="360000" bIns="36000">
              <a:spAutoFit/>
            </a:bodyPr>
            <a:lstStyle/>
            <a:p>
              <a:pPr>
                <a:spcBef>
                  <a:spcPct val="50000"/>
                </a:spcBef>
              </a:pPr>
              <a:r>
                <a:rPr lang="en-GB" altLang="fr-FR" sz="1600" b="1" dirty="0" err="1">
                  <a:latin typeface="Verdana" pitchFamily="34" charset="0"/>
                  <a:cs typeface="Arial" charset="0"/>
                </a:rPr>
                <a:t>Représenter</a:t>
              </a:r>
              <a:r>
                <a:rPr lang="en-GB" altLang="fr-FR" sz="1600" b="1" dirty="0">
                  <a:latin typeface="Verdana" pitchFamily="34" charset="0"/>
                  <a:cs typeface="Arial" charset="0"/>
                </a:rPr>
                <a:t> des plans dans </a:t>
              </a:r>
              <a:r>
                <a:rPr lang="en-GB" altLang="fr-FR" sz="1600" b="1" dirty="0" err="1">
                  <a:latin typeface="Verdana" pitchFamily="34" charset="0"/>
                  <a:cs typeface="Arial" charset="0"/>
                </a:rPr>
                <a:t>l’espace</a:t>
              </a:r>
              <a:r>
                <a:rPr lang="en-GB" altLang="fr-FR" sz="1600" b="1" dirty="0">
                  <a:latin typeface="Verdana" pitchFamily="34" charset="0"/>
                  <a:cs typeface="Arial" charset="0"/>
                </a:rPr>
                <a:t> 3 D </a:t>
              </a:r>
              <a:r>
                <a:rPr lang="en-GB" altLang="fr-FR" sz="1600" b="1" dirty="0" err="1">
                  <a:latin typeface="Verdana" pitchFamily="34" charset="0"/>
                  <a:cs typeface="Arial" charset="0"/>
                </a:rPr>
                <a:t>est</a:t>
              </a:r>
              <a:r>
                <a:rPr lang="en-GB" altLang="fr-FR" sz="1600" b="1" dirty="0">
                  <a:latin typeface="Verdana" pitchFamily="34" charset="0"/>
                  <a:cs typeface="Arial" charset="0"/>
                </a:rPr>
                <a:t> difficile </a:t>
              </a:r>
            </a:p>
            <a:p>
              <a:pPr>
                <a:spcBef>
                  <a:spcPct val="50000"/>
                </a:spcBef>
              </a:pPr>
              <a:r>
                <a:rPr lang="en-GB" altLang="fr-FR" b="1" dirty="0">
                  <a:latin typeface="Verdana" pitchFamily="34" charset="0"/>
                  <a:cs typeface="Times New Roman" pitchFamily="18" charset="0"/>
                </a:rPr>
                <a:t> </a:t>
              </a:r>
            </a:p>
          </p:txBody>
        </p:sp>
        <p:sp>
          <p:nvSpPr>
            <p:cNvPr id="17" name="Text Box 7">
              <a:extLst>
                <a:ext uri="{FF2B5EF4-FFF2-40B4-BE49-F238E27FC236}">
                  <a16:creationId xmlns:a16="http://schemas.microsoft.com/office/drawing/2014/main" id="{8B4C95E0-4DF5-9056-5AC8-2138209227FE}"/>
                </a:ext>
              </a:extLst>
            </p:cNvPr>
            <p:cNvSpPr txBox="1">
              <a:spLocks noChangeArrowheads="1"/>
            </p:cNvSpPr>
            <p:nvPr/>
          </p:nvSpPr>
          <p:spPr bwMode="auto">
            <a:xfrm>
              <a:off x="3024" y="2315"/>
              <a:ext cx="2640" cy="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0" tIns="36000" rIns="360000" bIns="36000">
              <a:spAutoFit/>
            </a:bodyPr>
            <a:lstStyle/>
            <a:p>
              <a:pPr>
                <a:spcBef>
                  <a:spcPct val="50000"/>
                </a:spcBef>
              </a:pPr>
              <a:r>
                <a:rPr lang="en-GB" altLang="fr-FR" sz="1600" b="1" dirty="0">
                  <a:latin typeface="Verdana" pitchFamily="34" charset="0"/>
                  <a:cs typeface="Arial" charset="0"/>
                </a:rPr>
                <a:t>Des plans </a:t>
              </a:r>
              <a:r>
                <a:rPr lang="en-GB" altLang="fr-FR" sz="1600" b="1" dirty="0" err="1">
                  <a:latin typeface="Verdana" pitchFamily="34" charset="0"/>
                  <a:cs typeface="Arial" charset="0"/>
                </a:rPr>
                <a:t>peuvent</a:t>
              </a:r>
              <a:r>
                <a:rPr lang="en-GB" altLang="fr-FR" sz="1600" b="1" dirty="0">
                  <a:latin typeface="Verdana" pitchFamily="34" charset="0"/>
                  <a:cs typeface="Arial" charset="0"/>
                </a:rPr>
                <a:t> </a:t>
              </a:r>
              <a:r>
                <a:rPr lang="en-GB" altLang="fr-FR" sz="1600" b="1" dirty="0" err="1">
                  <a:latin typeface="Verdana" pitchFamily="34" charset="0"/>
                  <a:cs typeface="Arial" charset="0"/>
                </a:rPr>
                <a:t>être</a:t>
              </a:r>
              <a:r>
                <a:rPr lang="en-GB" altLang="fr-FR" sz="1600" b="1" dirty="0">
                  <a:latin typeface="Verdana" pitchFamily="34" charset="0"/>
                  <a:cs typeface="Arial" charset="0"/>
                </a:rPr>
                <a:t> </a:t>
              </a:r>
              <a:r>
                <a:rPr lang="en-GB" altLang="fr-FR" sz="1600" b="1" dirty="0" err="1">
                  <a:latin typeface="Verdana" pitchFamily="34" charset="0"/>
                  <a:cs typeface="Arial" charset="0"/>
                </a:rPr>
                <a:t>représentés</a:t>
              </a:r>
              <a:r>
                <a:rPr lang="en-GB" altLang="fr-FR" sz="1600" b="1" dirty="0">
                  <a:latin typeface="Verdana" pitchFamily="34" charset="0"/>
                  <a:cs typeface="Arial" charset="0"/>
                </a:rPr>
                <a:t> </a:t>
              </a:r>
              <a:r>
                <a:rPr lang="en-GB" altLang="fr-FR" sz="1600" b="1" dirty="0" err="1">
                  <a:latin typeface="Verdana" pitchFamily="34" charset="0"/>
                  <a:cs typeface="Arial" charset="0"/>
                </a:rPr>
                <a:t>en</a:t>
              </a:r>
              <a:r>
                <a:rPr lang="en-GB" altLang="fr-FR" sz="1600" b="1" dirty="0">
                  <a:latin typeface="Verdana" pitchFamily="34" charset="0"/>
                  <a:cs typeface="Arial" charset="0"/>
                </a:rPr>
                <a:t> 2-D par projection </a:t>
              </a:r>
              <a:r>
                <a:rPr lang="en-GB" altLang="fr-FR" sz="1600" b="1" dirty="0" err="1">
                  <a:latin typeface="Verdana" pitchFamily="34" charset="0"/>
                  <a:cs typeface="Arial" charset="0"/>
                </a:rPr>
                <a:t>hémisphérique</a:t>
              </a:r>
              <a:r>
                <a:rPr lang="en-GB" altLang="fr-FR" sz="1600" b="1" dirty="0">
                  <a:latin typeface="Verdana" pitchFamily="34" charset="0"/>
                  <a:cs typeface="Arial" charset="0"/>
                </a:rPr>
                <a:t>.</a:t>
              </a:r>
              <a:r>
                <a:rPr lang="en-GB" altLang="fr-FR" sz="1600" b="1" dirty="0">
                  <a:latin typeface="Verdana" pitchFamily="34" charset="0"/>
                  <a:cs typeface="Times New Roman" pitchFamily="18" charset="0"/>
                </a:rPr>
                <a:t> </a:t>
              </a:r>
            </a:p>
          </p:txBody>
        </p:sp>
      </p:grpSp>
    </p:spTree>
    <p:extLst>
      <p:ext uri="{BB962C8B-B14F-4D97-AF65-F5344CB8AC3E}">
        <p14:creationId xmlns:p14="http://schemas.microsoft.com/office/powerpoint/2010/main" val="298886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hémisphérique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7</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3">
            <a:extLst>
              <a:ext uri="{FF2B5EF4-FFF2-40B4-BE49-F238E27FC236}">
                <a16:creationId xmlns:a16="http://schemas.microsoft.com/office/drawing/2014/main" id="{6EC23941-8579-86AD-546B-F55B81D5C9F6}"/>
              </a:ext>
            </a:extLst>
          </p:cNvPr>
          <p:cNvSpPr txBox="1">
            <a:spLocks noChangeArrowheads="1"/>
          </p:cNvSpPr>
          <p:nvPr/>
        </p:nvSpPr>
        <p:spPr>
          <a:xfrm>
            <a:off x="904875" y="818147"/>
            <a:ext cx="7601452" cy="3741821"/>
          </a:xfrm>
          <a:prstGeom prst="rect">
            <a:avLst/>
          </a:prstGeom>
        </p:spPr>
        <p:txBody>
          <a:bodyPr vert="horz" lIns="180000" tIns="45720" rIns="91440" bIns="45720" rtlCol="0">
            <a:normAutofit/>
          </a:bodyPr>
          <a:lstStyle>
            <a:lvl1pPr marL="171450" indent="-171450" algn="l" defTabSz="685800" rtl="0" eaLnBrk="1" latinLnBrk="0" hangingPunct="1">
              <a:lnSpc>
                <a:spcPct val="90000"/>
              </a:lnSpc>
              <a:spcBef>
                <a:spcPts val="750"/>
              </a:spcBef>
              <a:buClr>
                <a:schemeClr val="accent1"/>
              </a:buClr>
              <a:buSzPct val="90000"/>
              <a:buFont typeface="Wingdings" pitchFamily="2" charset="2"/>
              <a:buChar char="§"/>
              <a:defRPr sz="18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accent1"/>
              </a:buClr>
              <a:buSzPct val="100000"/>
              <a:buFont typeface="Arial" panose="020B0604020202020204" pitchFamily="34" charset="0"/>
              <a:buChar char="•"/>
              <a:defRPr sz="16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SzPct val="90000"/>
              <a:buFont typeface="Wingdings" pitchFamily="2" charset="2"/>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fr-CH" altLang="fr-FR" sz="2000" dirty="0"/>
              <a:t>Technique de représentation dans l’espace d’éléments linéaires ou plans</a:t>
            </a:r>
          </a:p>
          <a:p>
            <a:r>
              <a:rPr lang="fr-CH" altLang="fr-FR" sz="2000" dirty="0"/>
              <a:t>Utilisée pour étudier la stabilité des versants</a:t>
            </a:r>
          </a:p>
          <a:p>
            <a:pPr lvl="1"/>
            <a:r>
              <a:rPr lang="fr-CH" altLang="fr-FR" sz="2000" dirty="0"/>
              <a:t>Glissements plans </a:t>
            </a:r>
          </a:p>
          <a:p>
            <a:pPr lvl="1"/>
            <a:r>
              <a:rPr lang="fr-CH" altLang="fr-FR" sz="2000" dirty="0"/>
              <a:t>Glissements de dièdres (coins) formés par l’intersection de 2 plans</a:t>
            </a:r>
          </a:p>
          <a:p>
            <a:r>
              <a:rPr lang="fr-CH" altLang="fr-FR" sz="2000" dirty="0"/>
              <a:t>Utilisée également dans les études d’ouvrages souterrains</a:t>
            </a:r>
          </a:p>
          <a:p>
            <a:endParaRPr lang="fr-FR" altLang="fr-FR" sz="2000" dirty="0"/>
          </a:p>
        </p:txBody>
      </p:sp>
    </p:spTree>
    <p:extLst>
      <p:ext uri="{BB962C8B-B14F-4D97-AF65-F5344CB8AC3E}">
        <p14:creationId xmlns:p14="http://schemas.microsoft.com/office/powerpoint/2010/main" val="3127303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hémisphérique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8</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e 23">
            <a:extLst>
              <a:ext uri="{FF2B5EF4-FFF2-40B4-BE49-F238E27FC236}">
                <a16:creationId xmlns:a16="http://schemas.microsoft.com/office/drawing/2014/main" id="{0F90B521-3D49-FEB7-C6BC-C84AA13E2854}"/>
              </a:ext>
            </a:extLst>
          </p:cNvPr>
          <p:cNvGrpSpPr>
            <a:grpSpLocks noChangeAspect="1"/>
          </p:cNvGrpSpPr>
          <p:nvPr/>
        </p:nvGrpSpPr>
        <p:grpSpPr>
          <a:xfrm>
            <a:off x="2705067" y="773706"/>
            <a:ext cx="4430394" cy="4011196"/>
            <a:chOff x="1835696" y="1124744"/>
            <a:chExt cx="5537993" cy="5013995"/>
          </a:xfrm>
        </p:grpSpPr>
        <p:pic>
          <p:nvPicPr>
            <p:cNvPr id="2" name="Picture 9">
              <a:extLst>
                <a:ext uri="{FF2B5EF4-FFF2-40B4-BE49-F238E27FC236}">
                  <a16:creationId xmlns:a16="http://schemas.microsoft.com/office/drawing/2014/main" id="{012FFF49-7CE5-A33B-ABA8-5DB3A10B482D}"/>
                </a:ext>
              </a:extLst>
            </p:cNvPr>
            <p:cNvPicPr>
              <a:picLocks noChangeAspect="1" noChangeArrowheads="1"/>
            </p:cNvPicPr>
            <p:nvPr/>
          </p:nvPicPr>
          <p:blipFill>
            <a:blip r:embed="rId3" cstate="print"/>
            <a:srcRect/>
            <a:stretch>
              <a:fillRect/>
            </a:stretch>
          </p:blipFill>
          <p:spPr bwMode="auto">
            <a:xfrm>
              <a:off x="1847603" y="1124744"/>
              <a:ext cx="2435225" cy="2354262"/>
            </a:xfrm>
            <a:prstGeom prst="rect">
              <a:avLst/>
            </a:prstGeom>
            <a:noFill/>
            <a:ln w="12700">
              <a:noFill/>
              <a:miter lim="800000"/>
              <a:headEnd/>
              <a:tailEnd/>
            </a:ln>
            <a:effectLst/>
          </p:spPr>
        </p:pic>
        <p:pic>
          <p:nvPicPr>
            <p:cNvPr id="9" name="Picture 10">
              <a:extLst>
                <a:ext uri="{FF2B5EF4-FFF2-40B4-BE49-F238E27FC236}">
                  <a16:creationId xmlns:a16="http://schemas.microsoft.com/office/drawing/2014/main" id="{CE909BEF-EC08-53A4-5C4C-DB6E7DFD506F}"/>
                </a:ext>
              </a:extLst>
            </p:cNvPr>
            <p:cNvPicPr>
              <a:picLocks noChangeAspect="1" noChangeArrowheads="1"/>
            </p:cNvPicPr>
            <p:nvPr/>
          </p:nvPicPr>
          <p:blipFill>
            <a:blip r:embed="rId4" cstate="print"/>
            <a:srcRect/>
            <a:stretch>
              <a:fillRect/>
            </a:stretch>
          </p:blipFill>
          <p:spPr bwMode="auto">
            <a:xfrm>
              <a:off x="4852739" y="1126332"/>
              <a:ext cx="2520950" cy="2351087"/>
            </a:xfrm>
            <a:prstGeom prst="rect">
              <a:avLst/>
            </a:prstGeom>
            <a:noFill/>
            <a:ln w="12700">
              <a:noFill/>
              <a:miter lim="800000"/>
              <a:headEnd/>
              <a:tailEnd/>
            </a:ln>
            <a:effectLst/>
          </p:spPr>
        </p:pic>
        <p:grpSp>
          <p:nvGrpSpPr>
            <p:cNvPr id="10" name="Groupe 9">
              <a:extLst>
                <a:ext uri="{FF2B5EF4-FFF2-40B4-BE49-F238E27FC236}">
                  <a16:creationId xmlns:a16="http://schemas.microsoft.com/office/drawing/2014/main" id="{EC46172C-B910-235F-BC70-81AAB8A0A49E}"/>
                </a:ext>
              </a:extLst>
            </p:cNvPr>
            <p:cNvGrpSpPr/>
            <p:nvPr/>
          </p:nvGrpSpPr>
          <p:grpSpPr>
            <a:xfrm>
              <a:off x="4859089" y="3767014"/>
              <a:ext cx="2508250" cy="2371725"/>
              <a:chOff x="5076825" y="3862412"/>
              <a:chExt cx="2508250" cy="2371725"/>
            </a:xfrm>
          </p:grpSpPr>
          <p:pic>
            <p:nvPicPr>
              <p:cNvPr id="11" name="Picture 13">
                <a:extLst>
                  <a:ext uri="{FF2B5EF4-FFF2-40B4-BE49-F238E27FC236}">
                    <a16:creationId xmlns:a16="http://schemas.microsoft.com/office/drawing/2014/main" id="{DDEA2657-5ADB-25D2-53D2-76124E95C116}"/>
                  </a:ext>
                </a:extLst>
              </p:cNvPr>
              <p:cNvPicPr>
                <a:picLocks noChangeAspect="1" noChangeArrowheads="1"/>
              </p:cNvPicPr>
              <p:nvPr/>
            </p:nvPicPr>
            <p:blipFill>
              <a:blip r:embed="rId5" cstate="print"/>
              <a:srcRect/>
              <a:stretch>
                <a:fillRect/>
              </a:stretch>
            </p:blipFill>
            <p:spPr bwMode="auto">
              <a:xfrm>
                <a:off x="5076825" y="3862412"/>
                <a:ext cx="2508250" cy="2371725"/>
              </a:xfrm>
              <a:prstGeom prst="rect">
                <a:avLst/>
              </a:prstGeom>
              <a:noFill/>
              <a:ln w="12700">
                <a:noFill/>
                <a:miter lim="800000"/>
                <a:headEnd/>
                <a:tailEnd/>
              </a:ln>
              <a:effectLst/>
            </p:spPr>
          </p:pic>
          <p:grpSp>
            <p:nvGrpSpPr>
              <p:cNvPr id="12" name="Group 24">
                <a:extLst>
                  <a:ext uri="{FF2B5EF4-FFF2-40B4-BE49-F238E27FC236}">
                    <a16:creationId xmlns:a16="http://schemas.microsoft.com/office/drawing/2014/main" id="{3623D265-B29A-0643-DFDB-3E16155AA044}"/>
                  </a:ext>
                </a:extLst>
              </p:cNvPr>
              <p:cNvGrpSpPr>
                <a:grpSpLocks/>
              </p:cNvGrpSpPr>
              <p:nvPr/>
            </p:nvGrpSpPr>
            <p:grpSpPr bwMode="auto">
              <a:xfrm rot="3000000">
                <a:off x="5795107" y="4302591"/>
                <a:ext cx="1079500" cy="1619250"/>
                <a:chOff x="76" y="1835"/>
                <a:chExt cx="821" cy="1545"/>
              </a:xfrm>
            </p:grpSpPr>
            <p:sp>
              <p:nvSpPr>
                <p:cNvPr id="13" name="Arc 20">
                  <a:extLst>
                    <a:ext uri="{FF2B5EF4-FFF2-40B4-BE49-F238E27FC236}">
                      <a16:creationId xmlns:a16="http://schemas.microsoft.com/office/drawing/2014/main" id="{5FADB9B3-8D66-400D-4335-05175F2A1FC7}"/>
                    </a:ext>
                  </a:extLst>
                </p:cNvPr>
                <p:cNvSpPr>
                  <a:spLocks/>
                </p:cNvSpPr>
                <p:nvPr/>
              </p:nvSpPr>
              <p:spPr bwMode="auto">
                <a:xfrm>
                  <a:off x="489" y="1835"/>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prstDash val="sysDot"/>
                  <a:round/>
                  <a:headEnd/>
                  <a:tailEnd/>
                </a:ln>
                <a:effectLst/>
              </p:spPr>
              <p:txBody>
                <a:bodyPr wrap="none" anchor="ctr"/>
                <a:lstStyle/>
                <a:p>
                  <a:endParaRPr lang="en-GB"/>
                </a:p>
              </p:txBody>
            </p:sp>
            <p:sp>
              <p:nvSpPr>
                <p:cNvPr id="14" name="Arc 21">
                  <a:extLst>
                    <a:ext uri="{FF2B5EF4-FFF2-40B4-BE49-F238E27FC236}">
                      <a16:creationId xmlns:a16="http://schemas.microsoft.com/office/drawing/2014/main" id="{00928D78-62EF-4A01-FEC4-5F69C06C48DF}"/>
                    </a:ext>
                  </a:extLst>
                </p:cNvPr>
                <p:cNvSpPr>
                  <a:spLocks/>
                </p:cNvSpPr>
                <p:nvPr/>
              </p:nvSpPr>
              <p:spPr bwMode="auto">
                <a:xfrm flipV="1">
                  <a:off x="489" y="2608"/>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prstDash val="sysDot"/>
                  <a:round/>
                  <a:headEnd/>
                  <a:tailEnd/>
                </a:ln>
                <a:effectLst/>
              </p:spPr>
              <p:txBody>
                <a:bodyPr wrap="none" anchor="ctr"/>
                <a:lstStyle/>
                <a:p>
                  <a:endParaRPr lang="en-GB"/>
                </a:p>
              </p:txBody>
            </p:sp>
            <p:sp>
              <p:nvSpPr>
                <p:cNvPr id="15" name="Arc 22">
                  <a:extLst>
                    <a:ext uri="{FF2B5EF4-FFF2-40B4-BE49-F238E27FC236}">
                      <a16:creationId xmlns:a16="http://schemas.microsoft.com/office/drawing/2014/main" id="{2433D2DF-660C-C3DE-C547-475D027F1583}"/>
                    </a:ext>
                  </a:extLst>
                </p:cNvPr>
                <p:cNvSpPr>
                  <a:spLocks/>
                </p:cNvSpPr>
                <p:nvPr/>
              </p:nvSpPr>
              <p:spPr bwMode="auto">
                <a:xfrm flipH="1">
                  <a:off x="76" y="1835"/>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7C80"/>
                  </a:solidFill>
                  <a:prstDash val="sysDot"/>
                  <a:round/>
                  <a:headEnd/>
                  <a:tailEnd/>
                </a:ln>
                <a:effectLst/>
              </p:spPr>
              <p:txBody>
                <a:bodyPr wrap="none" anchor="ctr"/>
                <a:lstStyle/>
                <a:p>
                  <a:endParaRPr lang="en-GB"/>
                </a:p>
              </p:txBody>
            </p:sp>
            <p:sp>
              <p:nvSpPr>
                <p:cNvPr id="16" name="Arc 23">
                  <a:extLst>
                    <a:ext uri="{FF2B5EF4-FFF2-40B4-BE49-F238E27FC236}">
                      <a16:creationId xmlns:a16="http://schemas.microsoft.com/office/drawing/2014/main" id="{D79734BE-9847-FEF0-5496-BBEB5B097BE4}"/>
                    </a:ext>
                  </a:extLst>
                </p:cNvPr>
                <p:cNvSpPr>
                  <a:spLocks/>
                </p:cNvSpPr>
                <p:nvPr/>
              </p:nvSpPr>
              <p:spPr bwMode="auto">
                <a:xfrm flipH="1" flipV="1">
                  <a:off x="76" y="2608"/>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7C80"/>
                  </a:solidFill>
                  <a:prstDash val="sysDot"/>
                  <a:round/>
                  <a:headEnd/>
                  <a:tailEnd/>
                </a:ln>
                <a:effectLst/>
              </p:spPr>
              <p:txBody>
                <a:bodyPr wrap="none" anchor="ctr"/>
                <a:lstStyle/>
                <a:p>
                  <a:endParaRPr lang="en-GB"/>
                </a:p>
              </p:txBody>
            </p:sp>
          </p:grpSp>
        </p:grpSp>
        <p:grpSp>
          <p:nvGrpSpPr>
            <p:cNvPr id="17" name="Groupe 16">
              <a:extLst>
                <a:ext uri="{FF2B5EF4-FFF2-40B4-BE49-F238E27FC236}">
                  <a16:creationId xmlns:a16="http://schemas.microsoft.com/office/drawing/2014/main" id="{2F424FB2-4EB4-912C-A131-2512827D8A9E}"/>
                </a:ext>
              </a:extLst>
            </p:cNvPr>
            <p:cNvGrpSpPr/>
            <p:nvPr/>
          </p:nvGrpSpPr>
          <p:grpSpPr>
            <a:xfrm>
              <a:off x="1835696" y="3787651"/>
              <a:ext cx="2459038" cy="2330450"/>
              <a:chOff x="2041525" y="3906862"/>
              <a:chExt cx="2459038" cy="2330450"/>
            </a:xfrm>
          </p:grpSpPr>
          <p:pic>
            <p:nvPicPr>
              <p:cNvPr id="18" name="Picture 12">
                <a:extLst>
                  <a:ext uri="{FF2B5EF4-FFF2-40B4-BE49-F238E27FC236}">
                    <a16:creationId xmlns:a16="http://schemas.microsoft.com/office/drawing/2014/main" id="{E57D4AA5-B6E2-766B-918C-9A5CEBD431CE}"/>
                  </a:ext>
                </a:extLst>
              </p:cNvPr>
              <p:cNvPicPr>
                <a:picLocks noChangeAspect="1" noChangeArrowheads="1"/>
              </p:cNvPicPr>
              <p:nvPr/>
            </p:nvPicPr>
            <p:blipFill>
              <a:blip r:embed="rId6" cstate="print"/>
              <a:srcRect/>
              <a:stretch>
                <a:fillRect/>
              </a:stretch>
            </p:blipFill>
            <p:spPr bwMode="auto">
              <a:xfrm>
                <a:off x="2041525" y="3906862"/>
                <a:ext cx="2459038" cy="2330450"/>
              </a:xfrm>
              <a:prstGeom prst="rect">
                <a:avLst/>
              </a:prstGeom>
              <a:noFill/>
              <a:ln w="12700">
                <a:noFill/>
                <a:miter lim="800000"/>
                <a:headEnd/>
                <a:tailEnd/>
              </a:ln>
              <a:effectLst/>
            </p:spPr>
          </p:pic>
          <p:grpSp>
            <p:nvGrpSpPr>
              <p:cNvPr id="19" name="Group 25">
                <a:extLst>
                  <a:ext uri="{FF2B5EF4-FFF2-40B4-BE49-F238E27FC236}">
                    <a16:creationId xmlns:a16="http://schemas.microsoft.com/office/drawing/2014/main" id="{4D6D5CD0-231A-669B-7D44-138221C15B83}"/>
                  </a:ext>
                </a:extLst>
              </p:cNvPr>
              <p:cNvGrpSpPr>
                <a:grpSpLocks/>
              </p:cNvGrpSpPr>
              <p:nvPr/>
            </p:nvGrpSpPr>
            <p:grpSpPr bwMode="auto">
              <a:xfrm rot="18060000">
                <a:off x="2971947" y="4299295"/>
                <a:ext cx="684212" cy="1619250"/>
                <a:chOff x="101" y="1862"/>
                <a:chExt cx="821" cy="1545"/>
              </a:xfrm>
            </p:grpSpPr>
            <p:sp>
              <p:nvSpPr>
                <p:cNvPr id="20" name="Arc 26">
                  <a:extLst>
                    <a:ext uri="{FF2B5EF4-FFF2-40B4-BE49-F238E27FC236}">
                      <a16:creationId xmlns:a16="http://schemas.microsoft.com/office/drawing/2014/main" id="{E9F669AB-2A94-5512-5EE9-C47440E69C27}"/>
                    </a:ext>
                  </a:extLst>
                </p:cNvPr>
                <p:cNvSpPr>
                  <a:spLocks/>
                </p:cNvSpPr>
                <p:nvPr/>
              </p:nvSpPr>
              <p:spPr bwMode="auto">
                <a:xfrm>
                  <a:off x="514" y="1862"/>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prstDash val="sysDot"/>
                  <a:round/>
                  <a:headEnd/>
                  <a:tailEnd/>
                </a:ln>
                <a:effectLst/>
              </p:spPr>
              <p:txBody>
                <a:bodyPr wrap="none" anchor="ctr"/>
                <a:lstStyle/>
                <a:p>
                  <a:endParaRPr lang="en-GB"/>
                </a:p>
              </p:txBody>
            </p:sp>
            <p:sp>
              <p:nvSpPr>
                <p:cNvPr id="21" name="Arc 27">
                  <a:extLst>
                    <a:ext uri="{FF2B5EF4-FFF2-40B4-BE49-F238E27FC236}">
                      <a16:creationId xmlns:a16="http://schemas.microsoft.com/office/drawing/2014/main" id="{3CD2C68D-F443-E245-6D72-916D8106768D}"/>
                    </a:ext>
                  </a:extLst>
                </p:cNvPr>
                <p:cNvSpPr>
                  <a:spLocks/>
                </p:cNvSpPr>
                <p:nvPr/>
              </p:nvSpPr>
              <p:spPr bwMode="auto">
                <a:xfrm flipV="1">
                  <a:off x="514" y="2635"/>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prstDash val="sysDot"/>
                  <a:round/>
                  <a:headEnd/>
                  <a:tailEnd/>
                </a:ln>
                <a:effectLst/>
              </p:spPr>
              <p:txBody>
                <a:bodyPr wrap="none" anchor="ctr"/>
                <a:lstStyle/>
                <a:p>
                  <a:endParaRPr lang="en-GB"/>
                </a:p>
              </p:txBody>
            </p:sp>
            <p:sp>
              <p:nvSpPr>
                <p:cNvPr id="22" name="Arc 28">
                  <a:extLst>
                    <a:ext uri="{FF2B5EF4-FFF2-40B4-BE49-F238E27FC236}">
                      <a16:creationId xmlns:a16="http://schemas.microsoft.com/office/drawing/2014/main" id="{F51376F4-818E-9803-370E-E0F36E29C34B}"/>
                    </a:ext>
                  </a:extLst>
                </p:cNvPr>
                <p:cNvSpPr>
                  <a:spLocks/>
                </p:cNvSpPr>
                <p:nvPr/>
              </p:nvSpPr>
              <p:spPr bwMode="auto">
                <a:xfrm flipH="1">
                  <a:off x="101" y="1862"/>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7C80"/>
                  </a:solidFill>
                  <a:prstDash val="sysDot"/>
                  <a:round/>
                  <a:headEnd/>
                  <a:tailEnd/>
                </a:ln>
                <a:effectLst/>
              </p:spPr>
              <p:txBody>
                <a:bodyPr wrap="none" anchor="ctr"/>
                <a:lstStyle/>
                <a:p>
                  <a:endParaRPr lang="en-GB"/>
                </a:p>
              </p:txBody>
            </p:sp>
            <p:sp>
              <p:nvSpPr>
                <p:cNvPr id="23" name="Arc 29">
                  <a:extLst>
                    <a:ext uri="{FF2B5EF4-FFF2-40B4-BE49-F238E27FC236}">
                      <a16:creationId xmlns:a16="http://schemas.microsoft.com/office/drawing/2014/main" id="{9CE9F15E-C18D-7AFB-649D-A3E805E454C9}"/>
                    </a:ext>
                  </a:extLst>
                </p:cNvPr>
                <p:cNvSpPr>
                  <a:spLocks/>
                </p:cNvSpPr>
                <p:nvPr/>
              </p:nvSpPr>
              <p:spPr bwMode="auto">
                <a:xfrm flipH="1" flipV="1">
                  <a:off x="101" y="2635"/>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7C80"/>
                  </a:solidFill>
                  <a:prstDash val="sysDot"/>
                  <a:round/>
                  <a:headEnd/>
                  <a:tailEnd/>
                </a:ln>
                <a:effectLst/>
              </p:spPr>
              <p:txBody>
                <a:bodyPr wrap="none" anchor="ctr"/>
                <a:lstStyle/>
                <a:p>
                  <a:endParaRPr lang="en-GB"/>
                </a:p>
              </p:txBody>
            </p:sp>
          </p:grpSp>
        </p:grpSp>
      </p:grpSp>
    </p:spTree>
    <p:extLst>
      <p:ext uri="{BB962C8B-B14F-4D97-AF65-F5344CB8AC3E}">
        <p14:creationId xmlns:p14="http://schemas.microsoft.com/office/powerpoint/2010/main" val="981576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endParaRPr lang="fr-FR" dirty="0"/>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9</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8" name="Groupe 77">
            <a:extLst>
              <a:ext uri="{FF2B5EF4-FFF2-40B4-BE49-F238E27FC236}">
                <a16:creationId xmlns:a16="http://schemas.microsoft.com/office/drawing/2014/main" id="{389887C4-4948-8038-7159-924CE956D32C}"/>
              </a:ext>
            </a:extLst>
          </p:cNvPr>
          <p:cNvGrpSpPr>
            <a:grpSpLocks noChangeAspect="1"/>
          </p:cNvGrpSpPr>
          <p:nvPr/>
        </p:nvGrpSpPr>
        <p:grpSpPr>
          <a:xfrm>
            <a:off x="886557" y="120015"/>
            <a:ext cx="7509811" cy="4606290"/>
            <a:chOff x="250825" y="263525"/>
            <a:chExt cx="9387265" cy="5757863"/>
          </a:xfrm>
        </p:grpSpPr>
        <p:pic>
          <p:nvPicPr>
            <p:cNvPr id="52" name="Picture 4">
              <a:extLst>
                <a:ext uri="{FF2B5EF4-FFF2-40B4-BE49-F238E27FC236}">
                  <a16:creationId xmlns:a16="http://schemas.microsoft.com/office/drawing/2014/main" id="{24309E25-E7BA-26BA-87B8-89C8FAC9A300}"/>
                </a:ext>
              </a:extLst>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63525"/>
              <a:ext cx="6089650" cy="5757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 name="Line 5">
              <a:extLst>
                <a:ext uri="{FF2B5EF4-FFF2-40B4-BE49-F238E27FC236}">
                  <a16:creationId xmlns:a16="http://schemas.microsoft.com/office/drawing/2014/main" id="{15F6E3AA-D070-6741-31C5-817D2E9D3431}"/>
                </a:ext>
              </a:extLst>
            </p:cNvPr>
            <p:cNvSpPr>
              <a:spLocks noChangeShapeType="1"/>
            </p:cNvSpPr>
            <p:nvPr/>
          </p:nvSpPr>
          <p:spPr bwMode="auto">
            <a:xfrm>
              <a:off x="7754938" y="1071563"/>
              <a:ext cx="0" cy="27352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4" name="AutoShape 6">
              <a:extLst>
                <a:ext uri="{FF2B5EF4-FFF2-40B4-BE49-F238E27FC236}">
                  <a16:creationId xmlns:a16="http://schemas.microsoft.com/office/drawing/2014/main" id="{1642AE5C-8899-4DC1-1354-CAFC57660904}"/>
                </a:ext>
              </a:extLst>
            </p:cNvPr>
            <p:cNvSpPr>
              <a:spLocks noChangeAspect="1" noChangeArrowheads="1"/>
            </p:cNvSpPr>
            <p:nvPr/>
          </p:nvSpPr>
          <p:spPr bwMode="auto">
            <a:xfrm rot="18000000">
              <a:off x="6804025" y="1708150"/>
              <a:ext cx="1258888" cy="2516188"/>
            </a:xfrm>
            <a:prstGeom prst="moon">
              <a:avLst>
                <a:gd name="adj" fmla="val 50000"/>
              </a:avLst>
            </a:prstGeom>
            <a:noFill/>
            <a:ln w="3810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5" name="Oval 7">
              <a:extLst>
                <a:ext uri="{FF2B5EF4-FFF2-40B4-BE49-F238E27FC236}">
                  <a16:creationId xmlns:a16="http://schemas.microsoft.com/office/drawing/2014/main" id="{F10AD31E-2A8D-2066-EF0D-68FEACB3569F}"/>
                </a:ext>
              </a:extLst>
            </p:cNvPr>
            <p:cNvSpPr>
              <a:spLocks noChangeAspect="1" noChangeArrowheads="1"/>
            </p:cNvSpPr>
            <p:nvPr/>
          </p:nvSpPr>
          <p:spPr bwMode="auto">
            <a:xfrm>
              <a:off x="6486525" y="1169988"/>
              <a:ext cx="2519363" cy="2519362"/>
            </a:xfrm>
            <a:prstGeom prst="ellipse">
              <a:avLst/>
            </a:prstGeom>
            <a:noFill/>
            <a:ln w="508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6" name="Text Box 8">
              <a:extLst>
                <a:ext uri="{FF2B5EF4-FFF2-40B4-BE49-F238E27FC236}">
                  <a16:creationId xmlns:a16="http://schemas.microsoft.com/office/drawing/2014/main" id="{4FD8A010-5AC6-72FE-A876-71D9BA2C868C}"/>
                </a:ext>
              </a:extLst>
            </p:cNvPr>
            <p:cNvSpPr txBox="1">
              <a:spLocks noChangeArrowheads="1"/>
            </p:cNvSpPr>
            <p:nvPr/>
          </p:nvSpPr>
          <p:spPr bwMode="auto">
            <a:xfrm>
              <a:off x="7639050" y="765175"/>
              <a:ext cx="238125" cy="274638"/>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spAutoFit/>
            </a:bodyPr>
            <a:lstStyle/>
            <a:p>
              <a:pPr>
                <a:spcBef>
                  <a:spcPct val="50000"/>
                </a:spcBef>
              </a:pPr>
              <a:r>
                <a:rPr lang="fr-FR" altLang="fr-FR" b="1" dirty="0">
                  <a:cs typeface="Arial" charset="0"/>
                </a:rPr>
                <a:t>N</a:t>
              </a:r>
            </a:p>
          </p:txBody>
        </p:sp>
        <p:sp>
          <p:nvSpPr>
            <p:cNvPr id="57" name="Line 9">
              <a:extLst>
                <a:ext uri="{FF2B5EF4-FFF2-40B4-BE49-F238E27FC236}">
                  <a16:creationId xmlns:a16="http://schemas.microsoft.com/office/drawing/2014/main" id="{FD75BCBB-C868-1859-54E7-8B6C542B9901}"/>
                </a:ext>
              </a:extLst>
            </p:cNvPr>
            <p:cNvSpPr>
              <a:spLocks noChangeShapeType="1"/>
            </p:cNvSpPr>
            <p:nvPr/>
          </p:nvSpPr>
          <p:spPr bwMode="auto">
            <a:xfrm>
              <a:off x="6372225" y="2432050"/>
              <a:ext cx="27352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8" name="Oval 10">
              <a:extLst>
                <a:ext uri="{FF2B5EF4-FFF2-40B4-BE49-F238E27FC236}">
                  <a16:creationId xmlns:a16="http://schemas.microsoft.com/office/drawing/2014/main" id="{950E5DBD-05FB-FCBD-0BF4-DA171E2C8F40}"/>
                </a:ext>
              </a:extLst>
            </p:cNvPr>
            <p:cNvSpPr>
              <a:spLocks noChangeAspect="1" noChangeArrowheads="1"/>
            </p:cNvSpPr>
            <p:nvPr/>
          </p:nvSpPr>
          <p:spPr bwMode="auto">
            <a:xfrm>
              <a:off x="7704138" y="2381250"/>
              <a:ext cx="107950" cy="107950"/>
            </a:xfrm>
            <a:prstGeom prst="ellipse">
              <a:avLst/>
            </a:prstGeom>
            <a:solidFill>
              <a:srgbClr val="000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9" name="Rectangle 12">
              <a:extLst>
                <a:ext uri="{FF2B5EF4-FFF2-40B4-BE49-F238E27FC236}">
                  <a16:creationId xmlns:a16="http://schemas.microsoft.com/office/drawing/2014/main" id="{96181B39-175E-CBB7-C154-8896084AE5DF}"/>
                </a:ext>
              </a:extLst>
            </p:cNvPr>
            <p:cNvSpPr>
              <a:spLocks noChangeArrowheads="1"/>
            </p:cNvSpPr>
            <p:nvPr/>
          </p:nvSpPr>
          <p:spPr bwMode="auto">
            <a:xfrm>
              <a:off x="6634062" y="5445125"/>
              <a:ext cx="300402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zh-CN" sz="1800" b="1" dirty="0">
                  <a:ea typeface="宋体" charset="-122"/>
                  <a:cs typeface="Arial" charset="0"/>
                </a:rPr>
                <a:t>Projection d’un plan</a:t>
              </a:r>
              <a:endParaRPr lang="fr-FR" altLang="fr-FR" sz="1800" b="1" dirty="0">
                <a:ea typeface="宋体" charset="-122"/>
                <a:cs typeface="Arial" charset="0"/>
              </a:endParaRPr>
            </a:p>
          </p:txBody>
        </p:sp>
        <p:grpSp>
          <p:nvGrpSpPr>
            <p:cNvPr id="60" name="Group 13">
              <a:extLst>
                <a:ext uri="{FF2B5EF4-FFF2-40B4-BE49-F238E27FC236}">
                  <a16:creationId xmlns:a16="http://schemas.microsoft.com/office/drawing/2014/main" id="{0F715955-05F1-44E4-A7BD-0B496A0BA34F}"/>
                </a:ext>
              </a:extLst>
            </p:cNvPr>
            <p:cNvGrpSpPr>
              <a:grpSpLocks/>
            </p:cNvGrpSpPr>
            <p:nvPr/>
          </p:nvGrpSpPr>
          <p:grpSpPr bwMode="auto">
            <a:xfrm rot="3120000">
              <a:off x="1955043" y="1313570"/>
              <a:ext cx="2749346" cy="3994150"/>
              <a:chOff x="63" y="1842"/>
              <a:chExt cx="821" cy="1545"/>
            </a:xfrm>
          </p:grpSpPr>
          <p:sp>
            <p:nvSpPr>
              <p:cNvPr id="61" name="Arc 14">
                <a:extLst>
                  <a:ext uri="{FF2B5EF4-FFF2-40B4-BE49-F238E27FC236}">
                    <a16:creationId xmlns:a16="http://schemas.microsoft.com/office/drawing/2014/main" id="{A5297EEC-4D97-3647-7DBD-58A415B7F638}"/>
                  </a:ext>
                </a:extLst>
              </p:cNvPr>
              <p:cNvSpPr>
                <a:spLocks/>
              </p:cNvSpPr>
              <p:nvPr/>
            </p:nvSpPr>
            <p:spPr bwMode="auto">
              <a:xfrm>
                <a:off x="476" y="1842"/>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62" name="Arc 15">
                <a:extLst>
                  <a:ext uri="{FF2B5EF4-FFF2-40B4-BE49-F238E27FC236}">
                    <a16:creationId xmlns:a16="http://schemas.microsoft.com/office/drawing/2014/main" id="{52DAB98A-7441-3C22-AA77-AC7636DAD2BA}"/>
                  </a:ext>
                </a:extLst>
              </p:cNvPr>
              <p:cNvSpPr>
                <a:spLocks/>
              </p:cNvSpPr>
              <p:nvPr/>
            </p:nvSpPr>
            <p:spPr bwMode="auto">
              <a:xfrm flipV="1">
                <a:off x="476" y="2615"/>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63" name="Arc 16">
                <a:extLst>
                  <a:ext uri="{FF2B5EF4-FFF2-40B4-BE49-F238E27FC236}">
                    <a16:creationId xmlns:a16="http://schemas.microsoft.com/office/drawing/2014/main" id="{D98F7D5F-EED1-328A-832E-C68A5E759337}"/>
                  </a:ext>
                </a:extLst>
              </p:cNvPr>
              <p:cNvSpPr>
                <a:spLocks/>
              </p:cNvSpPr>
              <p:nvPr/>
            </p:nvSpPr>
            <p:spPr bwMode="auto">
              <a:xfrm flipH="1">
                <a:off x="63" y="1842"/>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7C8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64" name="Arc 17">
                <a:extLst>
                  <a:ext uri="{FF2B5EF4-FFF2-40B4-BE49-F238E27FC236}">
                    <a16:creationId xmlns:a16="http://schemas.microsoft.com/office/drawing/2014/main" id="{75BCC158-72D4-0BED-25EE-703D5EBD029D}"/>
                  </a:ext>
                </a:extLst>
              </p:cNvPr>
              <p:cNvSpPr>
                <a:spLocks/>
              </p:cNvSpPr>
              <p:nvPr/>
            </p:nvSpPr>
            <p:spPr bwMode="auto">
              <a:xfrm flipH="1" flipV="1">
                <a:off x="63" y="2615"/>
                <a:ext cx="408" cy="77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7C8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sp>
          <p:nvSpPr>
            <p:cNvPr id="65" name="Line 18">
              <a:extLst>
                <a:ext uri="{FF2B5EF4-FFF2-40B4-BE49-F238E27FC236}">
                  <a16:creationId xmlns:a16="http://schemas.microsoft.com/office/drawing/2014/main" id="{48F23341-8840-1BDF-C90C-090EC16947AE}"/>
                </a:ext>
              </a:extLst>
            </p:cNvPr>
            <p:cNvSpPr>
              <a:spLocks noChangeShapeType="1"/>
            </p:cNvSpPr>
            <p:nvPr/>
          </p:nvSpPr>
          <p:spPr bwMode="auto">
            <a:xfrm flipH="1">
              <a:off x="1762125" y="1230313"/>
              <a:ext cx="1516063" cy="3278187"/>
            </a:xfrm>
            <a:prstGeom prst="line">
              <a:avLst/>
            </a:prstGeom>
            <a:noFill/>
            <a:ln w="12700">
              <a:solidFill>
                <a:srgbClr val="339966"/>
              </a:solidFill>
              <a:round/>
              <a:headEnd/>
              <a:tailEnd type="oval"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66" name="Line 19">
              <a:extLst>
                <a:ext uri="{FF2B5EF4-FFF2-40B4-BE49-F238E27FC236}">
                  <a16:creationId xmlns:a16="http://schemas.microsoft.com/office/drawing/2014/main" id="{2A807A0F-BF92-CC76-B24A-14B557A129ED}"/>
                </a:ext>
              </a:extLst>
            </p:cNvPr>
            <p:cNvSpPr>
              <a:spLocks noChangeShapeType="1"/>
            </p:cNvSpPr>
            <p:nvPr/>
          </p:nvSpPr>
          <p:spPr bwMode="auto">
            <a:xfrm flipH="1">
              <a:off x="1546225" y="1204913"/>
              <a:ext cx="1731963" cy="2584450"/>
            </a:xfrm>
            <a:prstGeom prst="line">
              <a:avLst/>
            </a:prstGeom>
            <a:noFill/>
            <a:ln w="12700">
              <a:solidFill>
                <a:srgbClr val="339966"/>
              </a:solidFill>
              <a:round/>
              <a:headEnd/>
              <a:tailEnd type="oval"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67" name="Line 20">
              <a:extLst>
                <a:ext uri="{FF2B5EF4-FFF2-40B4-BE49-F238E27FC236}">
                  <a16:creationId xmlns:a16="http://schemas.microsoft.com/office/drawing/2014/main" id="{94B2D22D-7C5F-6CA2-58F1-C64189AEF35C}"/>
                </a:ext>
              </a:extLst>
            </p:cNvPr>
            <p:cNvSpPr>
              <a:spLocks noChangeShapeType="1"/>
            </p:cNvSpPr>
            <p:nvPr/>
          </p:nvSpPr>
          <p:spPr bwMode="auto">
            <a:xfrm flipH="1">
              <a:off x="2554288" y="1235075"/>
              <a:ext cx="720725" cy="3706813"/>
            </a:xfrm>
            <a:prstGeom prst="line">
              <a:avLst/>
            </a:prstGeom>
            <a:noFill/>
            <a:ln w="12700">
              <a:solidFill>
                <a:srgbClr val="339966"/>
              </a:solidFill>
              <a:round/>
              <a:headEnd/>
              <a:tailEnd type="oval"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68" name="Line 21">
              <a:extLst>
                <a:ext uri="{FF2B5EF4-FFF2-40B4-BE49-F238E27FC236}">
                  <a16:creationId xmlns:a16="http://schemas.microsoft.com/office/drawing/2014/main" id="{1A26EAB5-D842-AC68-2A3A-A12F4B73E357}"/>
                </a:ext>
              </a:extLst>
            </p:cNvPr>
            <p:cNvSpPr>
              <a:spLocks noChangeShapeType="1"/>
            </p:cNvSpPr>
            <p:nvPr/>
          </p:nvSpPr>
          <p:spPr bwMode="auto">
            <a:xfrm>
              <a:off x="3275013" y="1222375"/>
              <a:ext cx="287337" cy="3502025"/>
            </a:xfrm>
            <a:prstGeom prst="line">
              <a:avLst/>
            </a:prstGeom>
            <a:noFill/>
            <a:ln w="12700">
              <a:solidFill>
                <a:srgbClr val="339966"/>
              </a:solidFill>
              <a:round/>
              <a:headEnd/>
              <a:tailEnd type="oval"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69" name="Line 22">
              <a:extLst>
                <a:ext uri="{FF2B5EF4-FFF2-40B4-BE49-F238E27FC236}">
                  <a16:creationId xmlns:a16="http://schemas.microsoft.com/office/drawing/2014/main" id="{A9AACCFD-C398-5E2B-60D1-4B5A4F64F487}"/>
                </a:ext>
              </a:extLst>
            </p:cNvPr>
            <p:cNvSpPr>
              <a:spLocks noChangeShapeType="1"/>
            </p:cNvSpPr>
            <p:nvPr/>
          </p:nvSpPr>
          <p:spPr bwMode="auto">
            <a:xfrm>
              <a:off x="3287713" y="1217613"/>
              <a:ext cx="1008062" cy="3022600"/>
            </a:xfrm>
            <a:prstGeom prst="line">
              <a:avLst/>
            </a:prstGeom>
            <a:noFill/>
            <a:ln w="12700">
              <a:solidFill>
                <a:srgbClr val="339966"/>
              </a:solidFill>
              <a:round/>
              <a:headEnd/>
              <a:tailEnd type="oval"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70" name="Oval 23">
              <a:extLst>
                <a:ext uri="{FF2B5EF4-FFF2-40B4-BE49-F238E27FC236}">
                  <a16:creationId xmlns:a16="http://schemas.microsoft.com/office/drawing/2014/main" id="{D61B6D03-C7C4-B9DE-C3A3-EB7E71AD1341}"/>
                </a:ext>
              </a:extLst>
            </p:cNvPr>
            <p:cNvSpPr>
              <a:spLocks noChangeAspect="1" noChangeArrowheads="1"/>
            </p:cNvSpPr>
            <p:nvPr/>
          </p:nvSpPr>
          <p:spPr bwMode="auto">
            <a:xfrm>
              <a:off x="1800225" y="3230192"/>
              <a:ext cx="144463" cy="144463"/>
            </a:xfrm>
            <a:prstGeom prst="ellipse">
              <a:avLst/>
            </a:prstGeom>
            <a:solidFill>
              <a:srgbClr val="FF6600"/>
            </a:solidFill>
            <a:ln>
              <a:noFill/>
            </a:ln>
            <a:effectLst/>
            <a:extLst>
              <a:ext uri="{91240B29-F687-4F45-9708-019B960494DF}">
                <a14:hiddenLine xmlns:a14="http://schemas.microsoft.com/office/drawing/2010/main" w="12700">
                  <a:solidFill>
                    <a:srgbClr val="339966"/>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71" name="Oval 24">
              <a:extLst>
                <a:ext uri="{FF2B5EF4-FFF2-40B4-BE49-F238E27FC236}">
                  <a16:creationId xmlns:a16="http://schemas.microsoft.com/office/drawing/2014/main" id="{1B99C930-D4A5-4A44-5358-8CB19F6FBCE9}"/>
                </a:ext>
              </a:extLst>
            </p:cNvPr>
            <p:cNvSpPr>
              <a:spLocks noChangeAspect="1" noChangeArrowheads="1"/>
            </p:cNvSpPr>
            <p:nvPr/>
          </p:nvSpPr>
          <p:spPr bwMode="auto">
            <a:xfrm>
              <a:off x="2206625" y="3330908"/>
              <a:ext cx="144463" cy="144462"/>
            </a:xfrm>
            <a:prstGeom prst="ellipse">
              <a:avLst/>
            </a:prstGeom>
            <a:solidFill>
              <a:srgbClr val="FF6600"/>
            </a:solidFill>
            <a:ln>
              <a:noFill/>
            </a:ln>
            <a:effectLst/>
            <a:extLst>
              <a:ext uri="{91240B29-F687-4F45-9708-019B960494DF}">
                <a14:hiddenLine xmlns:a14="http://schemas.microsoft.com/office/drawing/2010/main" w="12700">
                  <a:solidFill>
                    <a:srgbClr val="339966"/>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72" name="Oval 25">
              <a:extLst>
                <a:ext uri="{FF2B5EF4-FFF2-40B4-BE49-F238E27FC236}">
                  <a16:creationId xmlns:a16="http://schemas.microsoft.com/office/drawing/2014/main" id="{C8E45CCA-4D8C-792D-8018-5D899438BFB5}"/>
                </a:ext>
              </a:extLst>
            </p:cNvPr>
            <p:cNvSpPr>
              <a:spLocks noChangeAspect="1" noChangeArrowheads="1"/>
            </p:cNvSpPr>
            <p:nvPr/>
          </p:nvSpPr>
          <p:spPr bwMode="auto">
            <a:xfrm>
              <a:off x="2766404" y="3408601"/>
              <a:ext cx="144463" cy="144462"/>
            </a:xfrm>
            <a:prstGeom prst="ellipse">
              <a:avLst/>
            </a:prstGeom>
            <a:solidFill>
              <a:srgbClr val="FF6600"/>
            </a:solidFill>
            <a:ln>
              <a:noFill/>
            </a:ln>
            <a:effectLst/>
            <a:extLst>
              <a:ext uri="{91240B29-F687-4F45-9708-019B960494DF}">
                <a14:hiddenLine xmlns:a14="http://schemas.microsoft.com/office/drawing/2010/main" w="12700">
                  <a:solidFill>
                    <a:srgbClr val="339966"/>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73" name="Oval 26">
              <a:extLst>
                <a:ext uri="{FF2B5EF4-FFF2-40B4-BE49-F238E27FC236}">
                  <a16:creationId xmlns:a16="http://schemas.microsoft.com/office/drawing/2014/main" id="{A7978338-299A-56D6-2F76-C73D448B924C}"/>
                </a:ext>
              </a:extLst>
            </p:cNvPr>
            <p:cNvSpPr>
              <a:spLocks noChangeAspect="1" noChangeArrowheads="1"/>
            </p:cNvSpPr>
            <p:nvPr/>
          </p:nvSpPr>
          <p:spPr bwMode="auto">
            <a:xfrm>
              <a:off x="3389313" y="3450855"/>
              <a:ext cx="144462" cy="144462"/>
            </a:xfrm>
            <a:prstGeom prst="ellipse">
              <a:avLst/>
            </a:prstGeom>
            <a:solidFill>
              <a:srgbClr val="FF6600"/>
            </a:solidFill>
            <a:ln>
              <a:noFill/>
            </a:ln>
            <a:effectLst/>
            <a:extLst>
              <a:ext uri="{91240B29-F687-4F45-9708-019B960494DF}">
                <a14:hiddenLine xmlns:a14="http://schemas.microsoft.com/office/drawing/2010/main" w="12700">
                  <a:solidFill>
                    <a:srgbClr val="339966"/>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74" name="Oval 27">
              <a:extLst>
                <a:ext uri="{FF2B5EF4-FFF2-40B4-BE49-F238E27FC236}">
                  <a16:creationId xmlns:a16="http://schemas.microsoft.com/office/drawing/2014/main" id="{DBBEECD4-BC54-4028-2F21-0C9CA219CF2E}"/>
                </a:ext>
              </a:extLst>
            </p:cNvPr>
            <p:cNvSpPr>
              <a:spLocks noChangeArrowheads="1"/>
            </p:cNvSpPr>
            <p:nvPr/>
          </p:nvSpPr>
          <p:spPr bwMode="auto">
            <a:xfrm>
              <a:off x="4000130" y="3466730"/>
              <a:ext cx="144462" cy="144462"/>
            </a:xfrm>
            <a:prstGeom prst="ellipse">
              <a:avLst/>
            </a:prstGeom>
            <a:solidFill>
              <a:srgbClr val="FF6600"/>
            </a:solidFill>
            <a:ln>
              <a:noFill/>
            </a:ln>
            <a:effectLst/>
            <a:extLst>
              <a:ext uri="{91240B29-F687-4F45-9708-019B960494DF}">
                <a14:hiddenLine xmlns:a14="http://schemas.microsoft.com/office/drawing/2010/main" w="12700">
                  <a:solidFill>
                    <a:srgbClr val="339966"/>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75" name="Freeform 28">
              <a:extLst>
                <a:ext uri="{FF2B5EF4-FFF2-40B4-BE49-F238E27FC236}">
                  <a16:creationId xmlns:a16="http://schemas.microsoft.com/office/drawing/2014/main" id="{88389584-1E34-6AD6-0DCA-E18511582FFB}"/>
                </a:ext>
              </a:extLst>
            </p:cNvPr>
            <p:cNvSpPr>
              <a:spLocks/>
            </p:cNvSpPr>
            <p:nvPr/>
          </p:nvSpPr>
          <p:spPr bwMode="auto">
            <a:xfrm>
              <a:off x="1736725" y="3000375"/>
              <a:ext cx="3097213" cy="550863"/>
            </a:xfrm>
            <a:custGeom>
              <a:avLst/>
              <a:gdLst>
                <a:gd name="T0" fmla="*/ 45 w 1951"/>
                <a:gd name="T1" fmla="*/ 0 h 378"/>
                <a:gd name="T2" fmla="*/ 45 w 1951"/>
                <a:gd name="T3" fmla="*/ 182 h 378"/>
                <a:gd name="T4" fmla="*/ 318 w 1951"/>
                <a:gd name="T5" fmla="*/ 273 h 378"/>
                <a:gd name="T6" fmla="*/ 1089 w 1951"/>
                <a:gd name="T7" fmla="*/ 363 h 378"/>
                <a:gd name="T8" fmla="*/ 1951 w 1951"/>
                <a:gd name="T9" fmla="*/ 363 h 378"/>
              </a:gdLst>
              <a:ahLst/>
              <a:cxnLst>
                <a:cxn ang="0">
                  <a:pos x="T0" y="T1"/>
                </a:cxn>
                <a:cxn ang="0">
                  <a:pos x="T2" y="T3"/>
                </a:cxn>
                <a:cxn ang="0">
                  <a:pos x="T4" y="T5"/>
                </a:cxn>
                <a:cxn ang="0">
                  <a:pos x="T6" y="T7"/>
                </a:cxn>
                <a:cxn ang="0">
                  <a:pos x="T8" y="T9"/>
                </a:cxn>
              </a:cxnLst>
              <a:rect l="0" t="0" r="r" b="b"/>
              <a:pathLst>
                <a:path w="1951" h="378">
                  <a:moveTo>
                    <a:pt x="45" y="0"/>
                  </a:moveTo>
                  <a:cubicBezTo>
                    <a:pt x="22" y="68"/>
                    <a:pt x="0" y="137"/>
                    <a:pt x="45" y="182"/>
                  </a:cubicBezTo>
                  <a:cubicBezTo>
                    <a:pt x="90" y="227"/>
                    <a:pt x="144" y="243"/>
                    <a:pt x="318" y="273"/>
                  </a:cubicBezTo>
                  <a:cubicBezTo>
                    <a:pt x="492" y="303"/>
                    <a:pt x="817" y="348"/>
                    <a:pt x="1089" y="363"/>
                  </a:cubicBezTo>
                  <a:cubicBezTo>
                    <a:pt x="1361" y="378"/>
                    <a:pt x="1656" y="370"/>
                    <a:pt x="1951" y="363"/>
                  </a:cubicBezTo>
                </a:path>
              </a:pathLst>
            </a:custGeom>
            <a:noFill/>
            <a:ln w="25400" cap="flat" cmpd="sng">
              <a:solidFill>
                <a:srgbClr val="008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cxnSp>
          <p:nvCxnSpPr>
            <p:cNvPr id="76" name="Connecteur droit 75">
              <a:extLst>
                <a:ext uri="{FF2B5EF4-FFF2-40B4-BE49-F238E27FC236}">
                  <a16:creationId xmlns:a16="http://schemas.microsoft.com/office/drawing/2014/main" id="{8C661FA7-CEFB-3AE4-1DE0-84F81236EF10}"/>
                </a:ext>
              </a:extLst>
            </p:cNvPr>
            <p:cNvCxnSpPr/>
            <p:nvPr/>
          </p:nvCxnSpPr>
          <p:spPr>
            <a:xfrm>
              <a:off x="1817317" y="2974790"/>
              <a:ext cx="3033713" cy="556842"/>
            </a:xfrm>
            <a:prstGeom prst="line">
              <a:avLst/>
            </a:prstGeom>
            <a:ln w="25400">
              <a:solidFill>
                <a:srgbClr val="008000"/>
              </a:solidFill>
              <a:prstDash val="sysDash"/>
            </a:ln>
          </p:spPr>
          <p:style>
            <a:lnRef idx="1">
              <a:schemeClr val="accent1"/>
            </a:lnRef>
            <a:fillRef idx="0">
              <a:schemeClr val="accent1"/>
            </a:fillRef>
            <a:effectRef idx="0">
              <a:schemeClr val="accent1"/>
            </a:effectRef>
            <a:fontRef idx="minor">
              <a:schemeClr val="tx1"/>
            </a:fontRef>
          </p:style>
        </p:cxnSp>
        <p:cxnSp>
          <p:nvCxnSpPr>
            <p:cNvPr id="77" name="Connecteur droit 76">
              <a:extLst>
                <a:ext uri="{FF2B5EF4-FFF2-40B4-BE49-F238E27FC236}">
                  <a16:creationId xmlns:a16="http://schemas.microsoft.com/office/drawing/2014/main" id="{66758FB0-5FC8-DC3B-9FDD-6C984668C138}"/>
                </a:ext>
              </a:extLst>
            </p:cNvPr>
            <p:cNvCxnSpPr/>
            <p:nvPr/>
          </p:nvCxnSpPr>
          <p:spPr>
            <a:xfrm rot="120000">
              <a:off x="6644267" y="1824408"/>
              <a:ext cx="2193466" cy="1175967"/>
            </a:xfrm>
            <a:prstGeom prst="line">
              <a:avLst/>
            </a:prstGeom>
            <a:ln w="25400">
              <a:solidFill>
                <a:srgbClr val="008000"/>
              </a:solidFill>
              <a:prstDash val="sysDash"/>
            </a:ln>
          </p:spPr>
          <p:style>
            <a:lnRef idx="1">
              <a:schemeClr val="accent1"/>
            </a:lnRef>
            <a:fillRef idx="0">
              <a:schemeClr val="accent1"/>
            </a:fillRef>
            <a:effectRef idx="0">
              <a:schemeClr val="accent1"/>
            </a:effectRef>
            <a:fontRef idx="minor">
              <a:schemeClr val="tx1"/>
            </a:fontRef>
          </p:style>
        </p:cxnSp>
      </p:grpSp>
      <p:sp>
        <p:nvSpPr>
          <p:cNvPr id="79" name="Text Box 11">
            <a:extLst>
              <a:ext uri="{FF2B5EF4-FFF2-40B4-BE49-F238E27FC236}">
                <a16:creationId xmlns:a16="http://schemas.microsoft.com/office/drawing/2014/main" id="{AAFBA8B9-1927-2ED1-4C73-FFD1CB186C10}"/>
              </a:ext>
            </a:extLst>
          </p:cNvPr>
          <p:cNvSpPr txBox="1">
            <a:spLocks noChangeArrowheads="1"/>
          </p:cNvSpPr>
          <p:nvPr/>
        </p:nvSpPr>
        <p:spPr bwMode="auto">
          <a:xfrm>
            <a:off x="5875117" y="3292600"/>
            <a:ext cx="2756121" cy="565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 tIns="36000" rIns="36000" bIns="36000">
            <a:spAutoFit/>
          </a:bodyPr>
          <a:lstStyle/>
          <a:p>
            <a:pPr algn="ctr">
              <a:spcBef>
                <a:spcPct val="50000"/>
              </a:spcBef>
            </a:pPr>
            <a:r>
              <a:rPr lang="fr-FR" altLang="fr-FR" sz="1600" b="1" dirty="0">
                <a:latin typeface="Verdana" pitchFamily="34" charset="0"/>
                <a:cs typeface="Arial" charset="0"/>
              </a:rPr>
              <a:t>Plan représenté par sa </a:t>
            </a:r>
            <a:r>
              <a:rPr lang="fr-FR" altLang="fr-FR" sz="1600" b="1" dirty="0">
                <a:solidFill>
                  <a:srgbClr val="008000"/>
                </a:solidFill>
                <a:latin typeface="Verdana" pitchFamily="34" charset="0"/>
                <a:cs typeface="Arial" charset="0"/>
              </a:rPr>
              <a:t>trace </a:t>
            </a:r>
            <a:r>
              <a:rPr lang="fr-FR" altLang="fr-FR" sz="1600" b="1" dirty="0" err="1">
                <a:solidFill>
                  <a:srgbClr val="008000"/>
                </a:solidFill>
                <a:latin typeface="Verdana" pitchFamily="34" charset="0"/>
                <a:cs typeface="Arial" charset="0"/>
              </a:rPr>
              <a:t>cyclographique</a:t>
            </a:r>
            <a:endParaRPr lang="fr-FR" altLang="fr-FR" sz="1600" b="1" dirty="0">
              <a:solidFill>
                <a:srgbClr val="008000"/>
              </a:solidFill>
              <a:latin typeface="Verdana" pitchFamily="34" charset="0"/>
              <a:cs typeface="Times New Roman" pitchFamily="18" charset="0"/>
            </a:endParaRPr>
          </a:p>
        </p:txBody>
      </p:sp>
    </p:spTree>
    <p:extLst>
      <p:ext uri="{BB962C8B-B14F-4D97-AF65-F5344CB8AC3E}">
        <p14:creationId xmlns:p14="http://schemas.microsoft.com/office/powerpoint/2010/main" val="1452826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hémisphérique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10</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3">
            <a:extLst>
              <a:ext uri="{FF2B5EF4-FFF2-40B4-BE49-F238E27FC236}">
                <a16:creationId xmlns:a16="http://schemas.microsoft.com/office/drawing/2014/main" id="{93473F1F-E77A-6326-9ABF-A8C7F49A1438}"/>
              </a:ext>
            </a:extLst>
          </p:cNvPr>
          <p:cNvSpPr txBox="1">
            <a:spLocks noChangeArrowheads="1"/>
          </p:cNvSpPr>
          <p:nvPr/>
        </p:nvSpPr>
        <p:spPr>
          <a:xfrm>
            <a:off x="904874" y="818147"/>
            <a:ext cx="7829243" cy="3741821"/>
          </a:xfrm>
          <a:prstGeom prst="rect">
            <a:avLst/>
          </a:prstGeom>
        </p:spPr>
        <p:txBody>
          <a:bodyPr vert="horz" lIns="180000" tIns="45720" rIns="91440" bIns="45720" rtlCol="0">
            <a:normAutofit/>
          </a:bodyPr>
          <a:lstStyle>
            <a:lvl1pPr marL="171450" indent="-171450" algn="l" defTabSz="685800" rtl="0" eaLnBrk="1" latinLnBrk="0" hangingPunct="1">
              <a:lnSpc>
                <a:spcPct val="90000"/>
              </a:lnSpc>
              <a:spcBef>
                <a:spcPts val="750"/>
              </a:spcBef>
              <a:buClr>
                <a:schemeClr val="accent1"/>
              </a:buClr>
              <a:buSzPct val="90000"/>
              <a:buFont typeface="Wingdings" pitchFamily="2" charset="2"/>
              <a:buChar char="§"/>
              <a:defRPr sz="18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accent1"/>
              </a:buClr>
              <a:buSzPct val="100000"/>
              <a:buFont typeface="Arial" panose="020B0604020202020204" pitchFamily="34" charset="0"/>
              <a:buChar char="•"/>
              <a:defRPr sz="16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SzPct val="90000"/>
              <a:buFont typeface="Wingdings" pitchFamily="2" charset="2"/>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90000"/>
              </a:lnSpc>
              <a:buNone/>
            </a:pPr>
            <a:r>
              <a:rPr lang="fr-FR" altLang="zh-CN" sz="2000" b="1" dirty="0">
                <a:solidFill>
                  <a:srgbClr val="FF0000"/>
                </a:solidFill>
                <a:ea typeface="宋体" charset="-122"/>
                <a:cs typeface="Arial" charset="0"/>
              </a:rPr>
              <a:t>Projection d’un plan</a:t>
            </a:r>
          </a:p>
          <a:p>
            <a:pPr marL="457200" indent="-457200">
              <a:lnSpc>
                <a:spcPct val="90000"/>
              </a:lnSpc>
              <a:spcAft>
                <a:spcPts val="1200"/>
              </a:spcAft>
              <a:buFont typeface="+mj-lt"/>
              <a:buAutoNum type="arabicPeriod"/>
            </a:pPr>
            <a:r>
              <a:rPr lang="fr-FR" altLang="zh-CN" sz="2000" dirty="0">
                <a:ea typeface="宋体" charset="-122"/>
                <a:cs typeface="Arial" charset="0"/>
              </a:rPr>
              <a:t>Le plan coupe la sphère de référence en passant par le centre. </a:t>
            </a:r>
          </a:p>
          <a:p>
            <a:pPr marL="457200" indent="-457200">
              <a:lnSpc>
                <a:spcPct val="90000"/>
              </a:lnSpc>
              <a:spcAft>
                <a:spcPts val="1200"/>
              </a:spcAft>
              <a:buFont typeface="+mj-lt"/>
              <a:buAutoNum type="arabicPeriod"/>
            </a:pPr>
            <a:r>
              <a:rPr lang="fr-FR" altLang="zh-CN" sz="2000" dirty="0">
                <a:ea typeface="宋体" charset="-122"/>
                <a:cs typeface="Arial" charset="0"/>
              </a:rPr>
              <a:t>La trace du plan sur la sphère est un cercle. Un plan horizontal donne un cercle horizontal, un plan vertical un cercle vertical, et un plan incliné un cercle incliné. Les cercles sont appelés des grands cercles. </a:t>
            </a:r>
          </a:p>
          <a:p>
            <a:pPr marL="457200" indent="-457200">
              <a:lnSpc>
                <a:spcPct val="90000"/>
              </a:lnSpc>
              <a:spcAft>
                <a:spcPts val="1200"/>
              </a:spcAft>
              <a:buFont typeface="+mj-lt"/>
              <a:buAutoNum type="arabicPeriod"/>
            </a:pPr>
            <a:r>
              <a:rPr lang="fr-FR" altLang="zh-CN" sz="2000" dirty="0">
                <a:ea typeface="宋体" charset="-122"/>
                <a:cs typeface="Arial" charset="0"/>
              </a:rPr>
              <a:t>Le grand cercle est projeté sur le plan équatorial à partir du zénith de la sphère. Cette projection du grand cercle est appelée trace </a:t>
            </a:r>
            <a:r>
              <a:rPr lang="fr-FR" altLang="zh-CN" sz="2000" dirty="0" err="1">
                <a:ea typeface="宋体" charset="-122"/>
                <a:cs typeface="Arial" charset="0"/>
              </a:rPr>
              <a:t>cyclographique</a:t>
            </a:r>
            <a:r>
              <a:rPr lang="fr-FR" altLang="zh-CN" sz="2000" dirty="0">
                <a:ea typeface="宋体" charset="-122"/>
                <a:cs typeface="Arial" charset="0"/>
              </a:rPr>
              <a:t>.</a:t>
            </a:r>
          </a:p>
          <a:p>
            <a:pPr marL="0" indent="0">
              <a:buNone/>
            </a:pPr>
            <a:endParaRPr lang="fr-FR" altLang="fr-FR" sz="2000" dirty="0"/>
          </a:p>
        </p:txBody>
      </p:sp>
    </p:spTree>
    <p:extLst>
      <p:ext uri="{BB962C8B-B14F-4D97-AF65-F5344CB8AC3E}">
        <p14:creationId xmlns:p14="http://schemas.microsoft.com/office/powerpoint/2010/main" val="32177212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hémisphérique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11</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 Box 2">
            <a:extLst>
              <a:ext uri="{FF2B5EF4-FFF2-40B4-BE49-F238E27FC236}">
                <a16:creationId xmlns:a16="http://schemas.microsoft.com/office/drawing/2014/main" id="{A5D46EDB-0B27-6522-041D-1A3AD64DD290}"/>
              </a:ext>
            </a:extLst>
          </p:cNvPr>
          <p:cNvSpPr txBox="1">
            <a:spLocks noChangeArrowheads="1"/>
          </p:cNvSpPr>
          <p:nvPr/>
        </p:nvSpPr>
        <p:spPr bwMode="auto">
          <a:xfrm>
            <a:off x="114300" y="3923229"/>
            <a:ext cx="8915400" cy="1050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0" tIns="36000" rIns="360000" bIns="36000">
            <a:spAutoFit/>
          </a:bodyPr>
          <a:lstStyle/>
          <a:p>
            <a:pPr algn="ctr">
              <a:spcBef>
                <a:spcPct val="50000"/>
              </a:spcBef>
            </a:pPr>
            <a:r>
              <a:rPr lang="en-GB" altLang="fr-FR" sz="1600" b="1" dirty="0" err="1">
                <a:latin typeface="Verdana" pitchFamily="34" charset="0"/>
                <a:cs typeface="Arial" charset="0"/>
              </a:rPr>
              <a:t>Changement</a:t>
            </a:r>
            <a:r>
              <a:rPr lang="en-GB" altLang="fr-FR" sz="1600" b="1" dirty="0">
                <a:latin typeface="Verdana" pitchFamily="34" charset="0"/>
                <a:cs typeface="Arial" charset="0"/>
              </a:rPr>
              <a:t> du </a:t>
            </a:r>
            <a:r>
              <a:rPr lang="en-GB" altLang="fr-FR" sz="1600" b="1" dirty="0" err="1">
                <a:latin typeface="Verdana" pitchFamily="34" charset="0"/>
                <a:cs typeface="Arial" charset="0"/>
              </a:rPr>
              <a:t>pendage</a:t>
            </a:r>
            <a:r>
              <a:rPr lang="en-GB" altLang="fr-FR" sz="1600" b="1" dirty="0">
                <a:latin typeface="Verdana" pitchFamily="34" charset="0"/>
                <a:cs typeface="Arial" charset="0"/>
              </a:rPr>
              <a:t>. </a:t>
            </a:r>
          </a:p>
          <a:p>
            <a:pPr algn="ctr">
              <a:spcBef>
                <a:spcPct val="50000"/>
              </a:spcBef>
            </a:pPr>
            <a:r>
              <a:rPr lang="en-GB" altLang="fr-FR" sz="1600" b="1" dirty="0">
                <a:latin typeface="Verdana" pitchFamily="34" charset="0"/>
                <a:cs typeface="Arial" charset="0"/>
              </a:rPr>
              <a:t>Si </a:t>
            </a:r>
            <a:r>
              <a:rPr lang="en-GB" altLang="fr-FR" sz="1600" b="1" dirty="0" err="1">
                <a:latin typeface="Verdana" pitchFamily="34" charset="0"/>
                <a:cs typeface="Arial" charset="0"/>
              </a:rPr>
              <a:t>pendage</a:t>
            </a:r>
            <a:r>
              <a:rPr lang="en-GB" altLang="fr-FR" sz="1600" b="1" dirty="0">
                <a:latin typeface="Verdana" pitchFamily="34" charset="0"/>
                <a:cs typeface="Arial" charset="0"/>
              </a:rPr>
              <a:t> =  0, la </a:t>
            </a:r>
            <a:r>
              <a:rPr lang="en-GB" altLang="fr-FR" sz="1600" b="1" dirty="0" err="1">
                <a:latin typeface="Verdana" pitchFamily="34" charset="0"/>
                <a:cs typeface="Arial" charset="0"/>
              </a:rPr>
              <a:t>courbe</a:t>
            </a:r>
            <a:r>
              <a:rPr lang="en-GB" altLang="fr-FR" sz="1600" b="1" dirty="0">
                <a:latin typeface="Verdana" pitchFamily="34" charset="0"/>
                <a:cs typeface="Arial" charset="0"/>
              </a:rPr>
              <a:t> </a:t>
            </a:r>
            <a:r>
              <a:rPr lang="en-GB" altLang="fr-FR" sz="1600" b="1" dirty="0" err="1">
                <a:latin typeface="Verdana" pitchFamily="34" charset="0"/>
                <a:cs typeface="Arial" charset="0"/>
              </a:rPr>
              <a:t>devient</a:t>
            </a:r>
            <a:r>
              <a:rPr lang="en-GB" altLang="fr-FR" sz="1600" b="1" dirty="0">
                <a:latin typeface="Verdana" pitchFamily="34" charset="0"/>
                <a:cs typeface="Arial" charset="0"/>
              </a:rPr>
              <a:t> un cercle. </a:t>
            </a:r>
          </a:p>
          <a:p>
            <a:pPr algn="ctr">
              <a:spcBef>
                <a:spcPct val="50000"/>
              </a:spcBef>
            </a:pPr>
            <a:r>
              <a:rPr lang="en-GB" altLang="fr-FR" sz="1600" b="1" dirty="0">
                <a:latin typeface="Verdana" pitchFamily="34" charset="0"/>
                <a:cs typeface="Arial" charset="0"/>
              </a:rPr>
              <a:t>Si le </a:t>
            </a:r>
            <a:r>
              <a:rPr lang="en-GB" altLang="fr-FR" sz="1600" b="1" dirty="0" err="1">
                <a:latin typeface="Verdana" pitchFamily="34" charset="0"/>
                <a:cs typeface="Arial" charset="0"/>
              </a:rPr>
              <a:t>pendage</a:t>
            </a:r>
            <a:r>
              <a:rPr lang="en-GB" altLang="fr-FR" sz="1600" b="1" dirty="0">
                <a:latin typeface="Verdana" pitchFamily="34" charset="0"/>
                <a:cs typeface="Arial" charset="0"/>
              </a:rPr>
              <a:t> = 90, la </a:t>
            </a:r>
            <a:r>
              <a:rPr lang="en-GB" altLang="fr-FR" sz="1600" b="1" dirty="0" err="1">
                <a:latin typeface="Verdana" pitchFamily="34" charset="0"/>
                <a:cs typeface="Arial" charset="0"/>
              </a:rPr>
              <a:t>courbe</a:t>
            </a:r>
            <a:r>
              <a:rPr lang="en-GB" altLang="fr-FR" sz="1600" b="1" dirty="0">
                <a:latin typeface="Verdana" pitchFamily="34" charset="0"/>
                <a:cs typeface="Arial" charset="0"/>
              </a:rPr>
              <a:t> </a:t>
            </a:r>
            <a:r>
              <a:rPr lang="en-GB" altLang="fr-FR" sz="1600" b="1" dirty="0" err="1">
                <a:latin typeface="Verdana" pitchFamily="34" charset="0"/>
                <a:cs typeface="Arial" charset="0"/>
              </a:rPr>
              <a:t>devient</a:t>
            </a:r>
            <a:r>
              <a:rPr lang="en-GB" altLang="fr-FR" sz="1600" b="1" dirty="0">
                <a:latin typeface="Verdana" pitchFamily="34" charset="0"/>
                <a:cs typeface="Arial" charset="0"/>
              </a:rPr>
              <a:t> </a:t>
            </a:r>
            <a:r>
              <a:rPr lang="en-GB" altLang="fr-FR" sz="1600" b="1" dirty="0" err="1">
                <a:latin typeface="Verdana" pitchFamily="34" charset="0"/>
                <a:cs typeface="Arial" charset="0"/>
              </a:rPr>
              <a:t>une</a:t>
            </a:r>
            <a:r>
              <a:rPr lang="en-GB" altLang="fr-FR" sz="1600" b="1" dirty="0">
                <a:latin typeface="Verdana" pitchFamily="34" charset="0"/>
                <a:cs typeface="Arial" charset="0"/>
              </a:rPr>
              <a:t> </a:t>
            </a:r>
            <a:r>
              <a:rPr lang="en-GB" altLang="fr-FR" sz="1600" b="1" dirty="0" err="1">
                <a:latin typeface="Verdana" pitchFamily="34" charset="0"/>
                <a:cs typeface="Arial" charset="0"/>
              </a:rPr>
              <a:t>ligne</a:t>
            </a:r>
            <a:r>
              <a:rPr lang="en-GB" altLang="fr-FR" sz="1600" b="1" dirty="0">
                <a:latin typeface="Verdana" pitchFamily="34" charset="0"/>
                <a:cs typeface="Arial" charset="0"/>
              </a:rPr>
              <a:t> droite</a:t>
            </a:r>
            <a:endParaRPr lang="en-GB" altLang="fr-FR" sz="1600" b="1" dirty="0">
              <a:latin typeface="Verdana" pitchFamily="34" charset="0"/>
              <a:cs typeface="Times New Roman" pitchFamily="18" charset="0"/>
            </a:endParaRPr>
          </a:p>
        </p:txBody>
      </p:sp>
      <p:grpSp>
        <p:nvGrpSpPr>
          <p:cNvPr id="34" name="Groupe 33">
            <a:extLst>
              <a:ext uri="{FF2B5EF4-FFF2-40B4-BE49-F238E27FC236}">
                <a16:creationId xmlns:a16="http://schemas.microsoft.com/office/drawing/2014/main" id="{E406C397-CA67-0E73-02C6-E15A87836B7B}"/>
              </a:ext>
            </a:extLst>
          </p:cNvPr>
          <p:cNvGrpSpPr>
            <a:grpSpLocks noChangeAspect="1"/>
          </p:cNvGrpSpPr>
          <p:nvPr/>
        </p:nvGrpSpPr>
        <p:grpSpPr>
          <a:xfrm>
            <a:off x="2490190" y="77693"/>
            <a:ext cx="7402830" cy="3535680"/>
            <a:chOff x="1452563" y="279400"/>
            <a:chExt cx="9253537" cy="4419600"/>
          </a:xfrm>
        </p:grpSpPr>
        <p:grpSp>
          <p:nvGrpSpPr>
            <p:cNvPr id="20" name="Group 3">
              <a:extLst>
                <a:ext uri="{FF2B5EF4-FFF2-40B4-BE49-F238E27FC236}">
                  <a16:creationId xmlns:a16="http://schemas.microsoft.com/office/drawing/2014/main" id="{137076F4-3B6A-470E-B0A5-E9E9BC50AB84}"/>
                </a:ext>
              </a:extLst>
            </p:cNvPr>
            <p:cNvGrpSpPr>
              <a:grpSpLocks/>
            </p:cNvGrpSpPr>
            <p:nvPr/>
          </p:nvGrpSpPr>
          <p:grpSpPr bwMode="auto">
            <a:xfrm>
              <a:off x="1452563" y="1346200"/>
              <a:ext cx="6180137" cy="3352800"/>
              <a:chOff x="907" y="672"/>
              <a:chExt cx="3893" cy="2112"/>
            </a:xfrm>
          </p:grpSpPr>
          <p:sp>
            <p:nvSpPr>
              <p:cNvPr id="21" name="Oval 4">
                <a:extLst>
                  <a:ext uri="{FF2B5EF4-FFF2-40B4-BE49-F238E27FC236}">
                    <a16:creationId xmlns:a16="http://schemas.microsoft.com/office/drawing/2014/main" id="{71086E2D-2517-B842-EC66-E8F791D466C1}"/>
                  </a:ext>
                </a:extLst>
              </p:cNvPr>
              <p:cNvSpPr>
                <a:spLocks noChangeArrowheads="1"/>
              </p:cNvSpPr>
              <p:nvPr/>
            </p:nvSpPr>
            <p:spPr bwMode="auto">
              <a:xfrm>
                <a:off x="2928" y="864"/>
                <a:ext cx="1872" cy="1872"/>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22" name="AutoShape 5">
                <a:extLst>
                  <a:ext uri="{FF2B5EF4-FFF2-40B4-BE49-F238E27FC236}">
                    <a16:creationId xmlns:a16="http://schemas.microsoft.com/office/drawing/2014/main" id="{9C9BB227-654B-A401-33B7-8D7F437296B4}"/>
                  </a:ext>
                </a:extLst>
              </p:cNvPr>
              <p:cNvSpPr>
                <a:spLocks noChangeArrowheads="1"/>
              </p:cNvSpPr>
              <p:nvPr/>
            </p:nvSpPr>
            <p:spPr bwMode="auto">
              <a:xfrm rot="1704894">
                <a:off x="907" y="1098"/>
                <a:ext cx="1392" cy="1632"/>
              </a:xfrm>
              <a:prstGeom prst="parallelogram">
                <a:avLst>
                  <a:gd name="adj" fmla="val 25000"/>
                </a:avLst>
              </a:prstGeom>
              <a:solidFill>
                <a:srgbClr val="FFCC99">
                  <a:alpha val="50000"/>
                </a:srgbClr>
              </a:solidFill>
              <a:ln w="3810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23" name="Line 6">
                <a:extLst>
                  <a:ext uri="{FF2B5EF4-FFF2-40B4-BE49-F238E27FC236}">
                    <a16:creationId xmlns:a16="http://schemas.microsoft.com/office/drawing/2014/main" id="{13C8007E-D876-43CE-73E8-78A65E8BF2D8}"/>
                  </a:ext>
                </a:extLst>
              </p:cNvPr>
              <p:cNvSpPr>
                <a:spLocks noChangeShapeType="1"/>
              </p:cNvSpPr>
              <p:nvPr/>
            </p:nvSpPr>
            <p:spPr bwMode="auto">
              <a:xfrm flipV="1">
                <a:off x="3888" y="720"/>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24" name="Text Box 7">
                <a:extLst>
                  <a:ext uri="{FF2B5EF4-FFF2-40B4-BE49-F238E27FC236}">
                    <a16:creationId xmlns:a16="http://schemas.microsoft.com/office/drawing/2014/main" id="{5A109A1D-15E9-DF42-A890-ED851480164D}"/>
                  </a:ext>
                </a:extLst>
              </p:cNvPr>
              <p:cNvSpPr txBox="1">
                <a:spLocks noChangeArrowheads="1"/>
              </p:cNvSpPr>
              <p:nvPr/>
            </p:nvSpPr>
            <p:spPr bwMode="auto">
              <a:xfrm>
                <a:off x="3888" y="672"/>
                <a:ext cx="24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fr-FR" sz="1600">
                    <a:latin typeface="Verdana" pitchFamily="34" charset="0"/>
                    <a:cs typeface="Arial" charset="0"/>
                  </a:rPr>
                  <a:t>N</a:t>
                </a:r>
              </a:p>
            </p:txBody>
          </p:sp>
          <p:sp>
            <p:nvSpPr>
              <p:cNvPr id="25" name="Arc 8">
                <a:extLst>
                  <a:ext uri="{FF2B5EF4-FFF2-40B4-BE49-F238E27FC236}">
                    <a16:creationId xmlns:a16="http://schemas.microsoft.com/office/drawing/2014/main" id="{C5280346-F376-B774-B7CB-D273DB2EBA07}"/>
                  </a:ext>
                </a:extLst>
              </p:cNvPr>
              <p:cNvSpPr>
                <a:spLocks/>
              </p:cNvSpPr>
              <p:nvPr/>
            </p:nvSpPr>
            <p:spPr bwMode="auto">
              <a:xfrm rot="765619" flipH="1" flipV="1">
                <a:off x="3168" y="1152"/>
                <a:ext cx="1344" cy="129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26" name="Line 9">
                <a:extLst>
                  <a:ext uri="{FF2B5EF4-FFF2-40B4-BE49-F238E27FC236}">
                    <a16:creationId xmlns:a16="http://schemas.microsoft.com/office/drawing/2014/main" id="{019DB01F-1250-C506-CBDE-B92BDB94E6A1}"/>
                  </a:ext>
                </a:extLst>
              </p:cNvPr>
              <p:cNvSpPr>
                <a:spLocks noChangeShapeType="1"/>
              </p:cNvSpPr>
              <p:nvPr/>
            </p:nvSpPr>
            <p:spPr bwMode="auto">
              <a:xfrm flipV="1">
                <a:off x="1536" y="2496"/>
                <a:ext cx="720" cy="28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27" name="Oval 10">
                <a:extLst>
                  <a:ext uri="{FF2B5EF4-FFF2-40B4-BE49-F238E27FC236}">
                    <a16:creationId xmlns:a16="http://schemas.microsoft.com/office/drawing/2014/main" id="{1FF9BADF-2CD8-9459-CCE7-823EE211DF70}"/>
                  </a:ext>
                </a:extLst>
              </p:cNvPr>
              <p:cNvSpPr>
                <a:spLocks noChangeArrowheads="1"/>
              </p:cNvSpPr>
              <p:nvPr/>
            </p:nvSpPr>
            <p:spPr bwMode="auto">
              <a:xfrm>
                <a:off x="2928" y="864"/>
                <a:ext cx="1872" cy="1872"/>
              </a:xfrm>
              <a:prstGeom prst="ellipse">
                <a:avLst/>
              </a:prstGeom>
              <a:noFill/>
              <a:ln w="38100">
                <a:solidFill>
                  <a:srgbClr val="FF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28" name="Line 11">
                <a:extLst>
                  <a:ext uri="{FF2B5EF4-FFF2-40B4-BE49-F238E27FC236}">
                    <a16:creationId xmlns:a16="http://schemas.microsoft.com/office/drawing/2014/main" id="{7C31373B-EB65-77D1-A579-9CA4FAF328FC}"/>
                  </a:ext>
                </a:extLst>
              </p:cNvPr>
              <p:cNvSpPr>
                <a:spLocks noChangeShapeType="1"/>
              </p:cNvSpPr>
              <p:nvPr/>
            </p:nvSpPr>
            <p:spPr bwMode="auto">
              <a:xfrm>
                <a:off x="3312" y="1056"/>
                <a:ext cx="1056" cy="1536"/>
              </a:xfrm>
              <a:prstGeom prst="line">
                <a:avLst/>
              </a:prstGeom>
              <a:noFill/>
              <a:ln w="381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grpSp>
        <p:sp>
          <p:nvSpPr>
            <p:cNvPr id="29" name="AutoShape 12">
              <a:extLst>
                <a:ext uri="{FF2B5EF4-FFF2-40B4-BE49-F238E27FC236}">
                  <a16:creationId xmlns:a16="http://schemas.microsoft.com/office/drawing/2014/main" id="{BB6203F8-EFD7-4D28-F1A0-9E7526E7E68C}"/>
                </a:ext>
              </a:extLst>
            </p:cNvPr>
            <p:cNvSpPr>
              <a:spLocks noChangeArrowheads="1"/>
            </p:cNvSpPr>
            <p:nvPr/>
          </p:nvSpPr>
          <p:spPr bwMode="auto">
            <a:xfrm>
              <a:off x="3225800" y="3733800"/>
              <a:ext cx="304800" cy="533400"/>
            </a:xfrm>
            <a:prstGeom prst="upDownArrow">
              <a:avLst>
                <a:gd name="adj1" fmla="val 50000"/>
                <a:gd name="adj2" fmla="val 35000"/>
              </a:avLst>
            </a:prstGeom>
            <a:solidFill>
              <a:schemeClr val="accent2">
                <a:lumMod val="20000"/>
                <a:lumOff val="8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grpSp>
          <p:nvGrpSpPr>
            <p:cNvPr id="30" name="Group 13">
              <a:extLst>
                <a:ext uri="{FF2B5EF4-FFF2-40B4-BE49-F238E27FC236}">
                  <a16:creationId xmlns:a16="http://schemas.microsoft.com/office/drawing/2014/main" id="{54020F7E-F5ED-1113-F50E-A5AC2083F7BB}"/>
                </a:ext>
              </a:extLst>
            </p:cNvPr>
            <p:cNvGrpSpPr>
              <a:grpSpLocks/>
            </p:cNvGrpSpPr>
            <p:nvPr/>
          </p:nvGrpSpPr>
          <p:grpSpPr bwMode="auto">
            <a:xfrm>
              <a:off x="4838700" y="279400"/>
              <a:ext cx="5867400" cy="3683000"/>
              <a:chOff x="3038" y="192"/>
              <a:chExt cx="3696" cy="2320"/>
            </a:xfrm>
          </p:grpSpPr>
          <p:sp>
            <p:nvSpPr>
              <p:cNvPr id="31" name="Arc 14">
                <a:extLst>
                  <a:ext uri="{FF2B5EF4-FFF2-40B4-BE49-F238E27FC236}">
                    <a16:creationId xmlns:a16="http://schemas.microsoft.com/office/drawing/2014/main" id="{FADBCE4A-C1E4-A684-CE3D-183E803E49BB}"/>
                  </a:ext>
                </a:extLst>
              </p:cNvPr>
              <p:cNvSpPr>
                <a:spLocks/>
              </p:cNvSpPr>
              <p:nvPr/>
            </p:nvSpPr>
            <p:spPr bwMode="auto">
              <a:xfrm rot="1411973" flipH="1" flipV="1">
                <a:off x="3152" y="1024"/>
                <a:ext cx="1581" cy="1488"/>
              </a:xfrm>
              <a:custGeom>
                <a:avLst/>
                <a:gdLst>
                  <a:gd name="G0" fmla="+- 0 0 0"/>
                  <a:gd name="G1" fmla="+- 21600 0 0"/>
                  <a:gd name="G2" fmla="+- 21600 0 0"/>
                  <a:gd name="T0" fmla="*/ 0 w 20321"/>
                  <a:gd name="T1" fmla="*/ 0 h 21600"/>
                  <a:gd name="T2" fmla="*/ 20321 w 20321"/>
                  <a:gd name="T3" fmla="*/ 14278 h 21600"/>
                  <a:gd name="T4" fmla="*/ 0 w 20321"/>
                  <a:gd name="T5" fmla="*/ 21600 h 21600"/>
                </a:gdLst>
                <a:ahLst/>
                <a:cxnLst>
                  <a:cxn ang="0">
                    <a:pos x="T0" y="T1"/>
                  </a:cxn>
                  <a:cxn ang="0">
                    <a:pos x="T2" y="T3"/>
                  </a:cxn>
                  <a:cxn ang="0">
                    <a:pos x="T4" y="T5"/>
                  </a:cxn>
                </a:cxnLst>
                <a:rect l="0" t="0" r="r" b="b"/>
                <a:pathLst>
                  <a:path w="20321" h="21600" fill="none" extrusionOk="0">
                    <a:moveTo>
                      <a:pt x="-1" y="0"/>
                    </a:moveTo>
                    <a:cubicBezTo>
                      <a:pt x="9106" y="0"/>
                      <a:pt x="17234" y="5710"/>
                      <a:pt x="20321" y="14277"/>
                    </a:cubicBezTo>
                  </a:path>
                  <a:path w="20321" h="21600" stroke="0" extrusionOk="0">
                    <a:moveTo>
                      <a:pt x="-1" y="0"/>
                    </a:moveTo>
                    <a:cubicBezTo>
                      <a:pt x="9106" y="0"/>
                      <a:pt x="17234" y="5710"/>
                      <a:pt x="20321" y="14277"/>
                    </a:cubicBezTo>
                    <a:lnTo>
                      <a:pt x="0" y="21600"/>
                    </a:lnTo>
                    <a:close/>
                  </a:path>
                </a:pathLst>
              </a:custGeom>
              <a:noFill/>
              <a:ln w="25400">
                <a:solidFill>
                  <a:schemeClr val="tx2"/>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32" name="Arc 15">
                <a:extLst>
                  <a:ext uri="{FF2B5EF4-FFF2-40B4-BE49-F238E27FC236}">
                    <a16:creationId xmlns:a16="http://schemas.microsoft.com/office/drawing/2014/main" id="{163E7454-F0F5-6F1C-6F7B-566377C9BA26}"/>
                  </a:ext>
                </a:extLst>
              </p:cNvPr>
              <p:cNvSpPr>
                <a:spLocks/>
              </p:cNvSpPr>
              <p:nvPr/>
            </p:nvSpPr>
            <p:spPr bwMode="auto">
              <a:xfrm rot="-2439177" flipH="1" flipV="1">
                <a:off x="3038" y="192"/>
                <a:ext cx="3696" cy="1840"/>
              </a:xfrm>
              <a:custGeom>
                <a:avLst/>
                <a:gdLst>
                  <a:gd name="G0" fmla="+- 0 0 0"/>
                  <a:gd name="G1" fmla="+- 9574 0 0"/>
                  <a:gd name="G2" fmla="+- 21600 0 0"/>
                  <a:gd name="T0" fmla="*/ 19362 w 21600"/>
                  <a:gd name="T1" fmla="*/ 0 h 21042"/>
                  <a:gd name="T2" fmla="*/ 18304 w 21600"/>
                  <a:gd name="T3" fmla="*/ 21042 h 21042"/>
                  <a:gd name="T4" fmla="*/ 0 w 21600"/>
                  <a:gd name="T5" fmla="*/ 9574 h 21042"/>
                </a:gdLst>
                <a:ahLst/>
                <a:cxnLst>
                  <a:cxn ang="0">
                    <a:pos x="T0" y="T1"/>
                  </a:cxn>
                  <a:cxn ang="0">
                    <a:pos x="T2" y="T3"/>
                  </a:cxn>
                  <a:cxn ang="0">
                    <a:pos x="T4" y="T5"/>
                  </a:cxn>
                </a:cxnLst>
                <a:rect l="0" t="0" r="r" b="b"/>
                <a:pathLst>
                  <a:path w="21600" h="21042" fill="none" extrusionOk="0">
                    <a:moveTo>
                      <a:pt x="19362" y="-1"/>
                    </a:moveTo>
                    <a:cubicBezTo>
                      <a:pt x="20834" y="2976"/>
                      <a:pt x="21600" y="6253"/>
                      <a:pt x="21600" y="9574"/>
                    </a:cubicBezTo>
                    <a:cubicBezTo>
                      <a:pt x="21600" y="13630"/>
                      <a:pt x="20457" y="17604"/>
                      <a:pt x="18304" y="21042"/>
                    </a:cubicBezTo>
                  </a:path>
                  <a:path w="21600" h="21042" stroke="0" extrusionOk="0">
                    <a:moveTo>
                      <a:pt x="19362" y="-1"/>
                    </a:moveTo>
                    <a:cubicBezTo>
                      <a:pt x="20834" y="2976"/>
                      <a:pt x="21600" y="6253"/>
                      <a:pt x="21600" y="9574"/>
                    </a:cubicBezTo>
                    <a:cubicBezTo>
                      <a:pt x="21600" y="13630"/>
                      <a:pt x="20457" y="17604"/>
                      <a:pt x="18304" y="21042"/>
                    </a:cubicBezTo>
                    <a:lnTo>
                      <a:pt x="0" y="9574"/>
                    </a:lnTo>
                    <a:close/>
                  </a:path>
                </a:pathLst>
              </a:custGeom>
              <a:noFill/>
              <a:ln w="25400">
                <a:solidFill>
                  <a:srgbClr val="FFCC0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33" name="AutoShape 16">
                <a:extLst>
                  <a:ext uri="{FF2B5EF4-FFF2-40B4-BE49-F238E27FC236}">
                    <a16:creationId xmlns:a16="http://schemas.microsoft.com/office/drawing/2014/main" id="{8F7B3EA2-D405-1315-F30E-4B9A32CC2583}"/>
                  </a:ext>
                </a:extLst>
              </p:cNvPr>
              <p:cNvSpPr>
                <a:spLocks noChangeArrowheads="1"/>
              </p:cNvSpPr>
              <p:nvPr/>
            </p:nvSpPr>
            <p:spPr bwMode="auto">
              <a:xfrm rot="-2105890">
                <a:off x="3312" y="2208"/>
                <a:ext cx="480" cy="96"/>
              </a:xfrm>
              <a:prstGeom prst="leftRightArrow">
                <a:avLst>
                  <a:gd name="adj1" fmla="val 50000"/>
                  <a:gd name="adj2" fmla="val 100000"/>
                </a:avLst>
              </a:prstGeom>
              <a:solidFill>
                <a:schemeClr val="accent2">
                  <a:lumMod val="20000"/>
                  <a:lumOff val="8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grpSp>
      </p:grpSp>
    </p:spTree>
    <p:extLst>
      <p:ext uri="{BB962C8B-B14F-4D97-AF65-F5344CB8AC3E}">
        <p14:creationId xmlns:p14="http://schemas.microsoft.com/office/powerpoint/2010/main" val="384304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hémisphérique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12</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2">
            <a:extLst>
              <a:ext uri="{FF2B5EF4-FFF2-40B4-BE49-F238E27FC236}">
                <a16:creationId xmlns:a16="http://schemas.microsoft.com/office/drawing/2014/main" id="{EB7E1A6C-F7FA-13B3-2C66-0F32956EB3C3}"/>
              </a:ext>
            </a:extLst>
          </p:cNvPr>
          <p:cNvSpPr>
            <a:spLocks noChangeArrowheads="1"/>
          </p:cNvSpPr>
          <p:nvPr/>
        </p:nvSpPr>
        <p:spPr bwMode="auto">
          <a:xfrm>
            <a:off x="2382072" y="2423160"/>
            <a:ext cx="381000" cy="609600"/>
          </a:xfrm>
          <a:prstGeom prst="curvedLeftArrow">
            <a:avLst>
              <a:gd name="adj1" fmla="val 32000"/>
              <a:gd name="adj2" fmla="val 64000"/>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8" name="Arc 3">
            <a:extLst>
              <a:ext uri="{FF2B5EF4-FFF2-40B4-BE49-F238E27FC236}">
                <a16:creationId xmlns:a16="http://schemas.microsoft.com/office/drawing/2014/main" id="{0983A00D-A448-E96B-134F-08F24E4E9DDA}"/>
              </a:ext>
            </a:extLst>
          </p:cNvPr>
          <p:cNvSpPr>
            <a:spLocks/>
          </p:cNvSpPr>
          <p:nvPr/>
        </p:nvSpPr>
        <p:spPr bwMode="auto">
          <a:xfrm rot="2471062" flipH="1" flipV="1">
            <a:off x="5277672" y="1419860"/>
            <a:ext cx="2133600" cy="20574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CC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9" name="Arc 4">
            <a:extLst>
              <a:ext uri="{FF2B5EF4-FFF2-40B4-BE49-F238E27FC236}">
                <a16:creationId xmlns:a16="http://schemas.microsoft.com/office/drawing/2014/main" id="{6182CD82-59F3-63DD-D4F4-C198EB3D4197}"/>
              </a:ext>
            </a:extLst>
          </p:cNvPr>
          <p:cNvSpPr>
            <a:spLocks/>
          </p:cNvSpPr>
          <p:nvPr/>
        </p:nvSpPr>
        <p:spPr bwMode="auto">
          <a:xfrm rot="3715476" flipH="1" flipV="1">
            <a:off x="5239572" y="1394460"/>
            <a:ext cx="2133600" cy="20574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CC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0" name="Arc 5">
            <a:extLst>
              <a:ext uri="{FF2B5EF4-FFF2-40B4-BE49-F238E27FC236}">
                <a16:creationId xmlns:a16="http://schemas.microsoft.com/office/drawing/2014/main" id="{7688CCE9-2F74-49C5-3AB8-67FF5B95D0AD}"/>
              </a:ext>
            </a:extLst>
          </p:cNvPr>
          <p:cNvSpPr>
            <a:spLocks/>
          </p:cNvSpPr>
          <p:nvPr/>
        </p:nvSpPr>
        <p:spPr bwMode="auto">
          <a:xfrm rot="5777060" flipH="1" flipV="1">
            <a:off x="5303072" y="1394460"/>
            <a:ext cx="2133600" cy="20574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CC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1" name="Arc 6">
            <a:extLst>
              <a:ext uri="{FF2B5EF4-FFF2-40B4-BE49-F238E27FC236}">
                <a16:creationId xmlns:a16="http://schemas.microsoft.com/office/drawing/2014/main" id="{305D4976-33B3-5146-C3E1-E6EA8A6B63AD}"/>
              </a:ext>
            </a:extLst>
          </p:cNvPr>
          <p:cNvSpPr>
            <a:spLocks/>
          </p:cNvSpPr>
          <p:nvPr/>
        </p:nvSpPr>
        <p:spPr bwMode="auto">
          <a:xfrm rot="8284957" flipH="1" flipV="1">
            <a:off x="5341172" y="1407160"/>
            <a:ext cx="2133600" cy="20574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CC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2" name="Text Box 7">
            <a:extLst>
              <a:ext uri="{FF2B5EF4-FFF2-40B4-BE49-F238E27FC236}">
                <a16:creationId xmlns:a16="http://schemas.microsoft.com/office/drawing/2014/main" id="{031E39F9-2512-B356-C85D-95F7CEE32477}"/>
              </a:ext>
            </a:extLst>
          </p:cNvPr>
          <p:cNvSpPr txBox="1">
            <a:spLocks noChangeArrowheads="1"/>
          </p:cNvSpPr>
          <p:nvPr/>
        </p:nvSpPr>
        <p:spPr bwMode="auto">
          <a:xfrm>
            <a:off x="324672" y="4531360"/>
            <a:ext cx="8736013"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0" tIns="36000" rIns="360000" bIns="36000">
            <a:spAutoFit/>
          </a:bodyPr>
          <a:lstStyle/>
          <a:p>
            <a:pPr algn="ctr">
              <a:spcBef>
                <a:spcPct val="50000"/>
              </a:spcBef>
            </a:pPr>
            <a:r>
              <a:rPr lang="en-GB" altLang="fr-FR" sz="1600" b="1">
                <a:latin typeface="Verdana" pitchFamily="34" charset="0"/>
                <a:cs typeface="Arial" charset="0"/>
              </a:rPr>
              <a:t>Changement de l’azimut du pendage</a:t>
            </a:r>
            <a:endParaRPr lang="en-GB" altLang="fr-FR" sz="1600" b="1">
              <a:latin typeface="Verdana" pitchFamily="34" charset="0"/>
              <a:cs typeface="Times New Roman" pitchFamily="18" charset="0"/>
            </a:endParaRPr>
          </a:p>
        </p:txBody>
      </p:sp>
      <p:grpSp>
        <p:nvGrpSpPr>
          <p:cNvPr id="13" name="Group 8">
            <a:extLst>
              <a:ext uri="{FF2B5EF4-FFF2-40B4-BE49-F238E27FC236}">
                <a16:creationId xmlns:a16="http://schemas.microsoft.com/office/drawing/2014/main" id="{26BE9D1B-F092-1532-2B35-21D35BAF279D}"/>
              </a:ext>
            </a:extLst>
          </p:cNvPr>
          <p:cNvGrpSpPr>
            <a:grpSpLocks/>
          </p:cNvGrpSpPr>
          <p:nvPr/>
        </p:nvGrpSpPr>
        <p:grpSpPr bwMode="auto">
          <a:xfrm>
            <a:off x="1721672" y="657860"/>
            <a:ext cx="6180138" cy="3352800"/>
            <a:chOff x="907" y="672"/>
            <a:chExt cx="3893" cy="2112"/>
          </a:xfrm>
        </p:grpSpPr>
        <p:sp>
          <p:nvSpPr>
            <p:cNvPr id="14" name="Oval 9">
              <a:extLst>
                <a:ext uri="{FF2B5EF4-FFF2-40B4-BE49-F238E27FC236}">
                  <a16:creationId xmlns:a16="http://schemas.microsoft.com/office/drawing/2014/main" id="{FDF596F0-DABA-D42D-841E-4F1BD84CCC30}"/>
                </a:ext>
              </a:extLst>
            </p:cNvPr>
            <p:cNvSpPr>
              <a:spLocks noChangeArrowheads="1"/>
            </p:cNvSpPr>
            <p:nvPr/>
          </p:nvSpPr>
          <p:spPr bwMode="auto">
            <a:xfrm>
              <a:off x="2928" y="864"/>
              <a:ext cx="1872" cy="1872"/>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5" name="AutoShape 10">
              <a:extLst>
                <a:ext uri="{FF2B5EF4-FFF2-40B4-BE49-F238E27FC236}">
                  <a16:creationId xmlns:a16="http://schemas.microsoft.com/office/drawing/2014/main" id="{59E915BE-8562-4289-389B-F1BC6BF9476B}"/>
                </a:ext>
              </a:extLst>
            </p:cNvPr>
            <p:cNvSpPr>
              <a:spLocks noChangeArrowheads="1"/>
            </p:cNvSpPr>
            <p:nvPr/>
          </p:nvSpPr>
          <p:spPr bwMode="auto">
            <a:xfrm rot="1704894">
              <a:off x="907" y="1098"/>
              <a:ext cx="1392" cy="1632"/>
            </a:xfrm>
            <a:prstGeom prst="parallelogram">
              <a:avLst>
                <a:gd name="adj" fmla="val 25000"/>
              </a:avLst>
            </a:prstGeom>
            <a:solidFill>
              <a:srgbClr val="FFCC99">
                <a:alpha val="50000"/>
              </a:srgbClr>
            </a:solidFill>
            <a:ln w="3810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6" name="Line 11">
              <a:extLst>
                <a:ext uri="{FF2B5EF4-FFF2-40B4-BE49-F238E27FC236}">
                  <a16:creationId xmlns:a16="http://schemas.microsoft.com/office/drawing/2014/main" id="{95D78F57-9F7D-AECD-A3E9-8E08FE476097}"/>
                </a:ext>
              </a:extLst>
            </p:cNvPr>
            <p:cNvSpPr>
              <a:spLocks noChangeShapeType="1"/>
            </p:cNvSpPr>
            <p:nvPr/>
          </p:nvSpPr>
          <p:spPr bwMode="auto">
            <a:xfrm flipV="1">
              <a:off x="3888" y="720"/>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17" name="Text Box 12">
              <a:extLst>
                <a:ext uri="{FF2B5EF4-FFF2-40B4-BE49-F238E27FC236}">
                  <a16:creationId xmlns:a16="http://schemas.microsoft.com/office/drawing/2014/main" id="{E91E67E2-E58C-76FF-D241-C851FBF32353}"/>
                </a:ext>
              </a:extLst>
            </p:cNvPr>
            <p:cNvSpPr txBox="1">
              <a:spLocks noChangeArrowheads="1"/>
            </p:cNvSpPr>
            <p:nvPr/>
          </p:nvSpPr>
          <p:spPr bwMode="auto">
            <a:xfrm>
              <a:off x="3888" y="672"/>
              <a:ext cx="24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fr-FR" sz="1600">
                  <a:latin typeface="Verdana" pitchFamily="34" charset="0"/>
                  <a:cs typeface="Arial" charset="0"/>
                </a:rPr>
                <a:t>N</a:t>
              </a:r>
            </a:p>
          </p:txBody>
        </p:sp>
        <p:sp>
          <p:nvSpPr>
            <p:cNvPr id="18" name="Arc 13">
              <a:extLst>
                <a:ext uri="{FF2B5EF4-FFF2-40B4-BE49-F238E27FC236}">
                  <a16:creationId xmlns:a16="http://schemas.microsoft.com/office/drawing/2014/main" id="{985AB1E8-8569-441C-D8A1-C4FBBCB8BAD2}"/>
                </a:ext>
              </a:extLst>
            </p:cNvPr>
            <p:cNvSpPr>
              <a:spLocks/>
            </p:cNvSpPr>
            <p:nvPr/>
          </p:nvSpPr>
          <p:spPr bwMode="auto">
            <a:xfrm rot="765619" flipH="1" flipV="1">
              <a:off x="3168" y="1152"/>
              <a:ext cx="1344" cy="129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CC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35" name="Line 14">
              <a:extLst>
                <a:ext uri="{FF2B5EF4-FFF2-40B4-BE49-F238E27FC236}">
                  <a16:creationId xmlns:a16="http://schemas.microsoft.com/office/drawing/2014/main" id="{EC85FF7C-5C31-804C-2CB7-94ABCC329119}"/>
                </a:ext>
              </a:extLst>
            </p:cNvPr>
            <p:cNvSpPr>
              <a:spLocks noChangeShapeType="1"/>
            </p:cNvSpPr>
            <p:nvPr/>
          </p:nvSpPr>
          <p:spPr bwMode="auto">
            <a:xfrm flipV="1">
              <a:off x="1440" y="1488"/>
              <a:ext cx="0" cy="48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36" name="Line 15">
              <a:extLst>
                <a:ext uri="{FF2B5EF4-FFF2-40B4-BE49-F238E27FC236}">
                  <a16:creationId xmlns:a16="http://schemas.microsoft.com/office/drawing/2014/main" id="{DB2C281B-9D82-221F-EB23-F80C20173812}"/>
                </a:ext>
              </a:extLst>
            </p:cNvPr>
            <p:cNvSpPr>
              <a:spLocks noChangeShapeType="1"/>
            </p:cNvSpPr>
            <p:nvPr/>
          </p:nvSpPr>
          <p:spPr bwMode="auto">
            <a:xfrm flipV="1">
              <a:off x="1536" y="2496"/>
              <a:ext cx="720" cy="28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37" name="Arc 16">
              <a:extLst>
                <a:ext uri="{FF2B5EF4-FFF2-40B4-BE49-F238E27FC236}">
                  <a16:creationId xmlns:a16="http://schemas.microsoft.com/office/drawing/2014/main" id="{FCE7EA1D-2D94-F34C-D355-D6D8EB079D95}"/>
                </a:ext>
              </a:extLst>
            </p:cNvPr>
            <p:cNvSpPr>
              <a:spLocks/>
            </p:cNvSpPr>
            <p:nvPr/>
          </p:nvSpPr>
          <p:spPr bwMode="auto">
            <a:xfrm rot="765619" flipH="1" flipV="1">
              <a:off x="3160" y="1152"/>
              <a:ext cx="1344" cy="129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38" name="Oval 17">
              <a:extLst>
                <a:ext uri="{FF2B5EF4-FFF2-40B4-BE49-F238E27FC236}">
                  <a16:creationId xmlns:a16="http://schemas.microsoft.com/office/drawing/2014/main" id="{3BA368B6-5811-863E-7237-21B8ADBA6066}"/>
                </a:ext>
              </a:extLst>
            </p:cNvPr>
            <p:cNvSpPr>
              <a:spLocks noChangeArrowheads="1"/>
            </p:cNvSpPr>
            <p:nvPr/>
          </p:nvSpPr>
          <p:spPr bwMode="auto">
            <a:xfrm>
              <a:off x="2928" y="864"/>
              <a:ext cx="1872" cy="1872"/>
            </a:xfrm>
            <a:prstGeom prst="ellipse">
              <a:avLst/>
            </a:prstGeom>
            <a:noFill/>
            <a:ln w="38100">
              <a:solidFill>
                <a:srgbClr val="FF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39" name="Line 18">
              <a:extLst>
                <a:ext uri="{FF2B5EF4-FFF2-40B4-BE49-F238E27FC236}">
                  <a16:creationId xmlns:a16="http://schemas.microsoft.com/office/drawing/2014/main" id="{8244A1E4-5952-A341-1C58-EAF8070DA1C0}"/>
                </a:ext>
              </a:extLst>
            </p:cNvPr>
            <p:cNvSpPr>
              <a:spLocks noChangeShapeType="1"/>
            </p:cNvSpPr>
            <p:nvPr/>
          </p:nvSpPr>
          <p:spPr bwMode="auto">
            <a:xfrm>
              <a:off x="3312" y="1056"/>
              <a:ext cx="1056" cy="1536"/>
            </a:xfrm>
            <a:prstGeom prst="line">
              <a:avLst/>
            </a:prstGeom>
            <a:noFill/>
            <a:ln w="381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40" name="Line 19">
              <a:extLst>
                <a:ext uri="{FF2B5EF4-FFF2-40B4-BE49-F238E27FC236}">
                  <a16:creationId xmlns:a16="http://schemas.microsoft.com/office/drawing/2014/main" id="{A0327B1E-0498-5A34-99F5-1EB96E9C9D09}"/>
                </a:ext>
              </a:extLst>
            </p:cNvPr>
            <p:cNvSpPr>
              <a:spLocks noChangeShapeType="1"/>
            </p:cNvSpPr>
            <p:nvPr/>
          </p:nvSpPr>
          <p:spPr bwMode="auto">
            <a:xfrm flipH="1">
              <a:off x="1152" y="1968"/>
              <a:ext cx="288" cy="144"/>
            </a:xfrm>
            <a:prstGeom prst="line">
              <a:avLst/>
            </a:prstGeom>
            <a:noFill/>
            <a:ln w="127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grpSp>
    </p:spTree>
    <p:extLst>
      <p:ext uri="{BB962C8B-B14F-4D97-AF65-F5344CB8AC3E}">
        <p14:creationId xmlns:p14="http://schemas.microsoft.com/office/powerpoint/2010/main" val="3977664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
                                        </p:tgtEl>
                                        <p:attrNameLst>
                                          <p:attrName>style.visibility</p:attrName>
                                        </p:attrNameLst>
                                      </p:cBhvr>
                                      <p:to>
                                        <p:strVal val="visible"/>
                                      </p:to>
                                    </p:set>
                                  </p:childTnLst>
                                  <p:subTnLst>
                                    <p:animClr clrSpc="rgb" dir="cw">
                                      <p:cBhvr override="childStyle">
                                        <p:cTn dur="1" fill="hold" display="0" masterRel="nextClick" afterEffect="1"/>
                                        <p:tgtEl>
                                          <p:spTgt spid="8"/>
                                        </p:tgtEl>
                                        <p:attrNameLst>
                                          <p:attrName>ppt_c</p:attrName>
                                        </p:attrNameLst>
                                      </p:cBhvr>
                                      <p:to>
                                        <a:srgbClr val="FFFF99"/>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
                                        </p:tgtEl>
                                        <p:attrNameLst>
                                          <p:attrName>style.visibility</p:attrName>
                                        </p:attrNameLst>
                                      </p:cBhvr>
                                      <p:to>
                                        <p:strVal val="visible"/>
                                      </p:to>
                                    </p:set>
                                  </p:childTnLst>
                                  <p:subTnLst>
                                    <p:animClr clrSpc="rgb" dir="cw">
                                      <p:cBhvr override="childStyle">
                                        <p:cTn dur="1" fill="hold" display="0" masterRel="nextClick" afterEffect="1"/>
                                        <p:tgtEl>
                                          <p:spTgt spid="9"/>
                                        </p:tgtEl>
                                        <p:attrNameLst>
                                          <p:attrName>ppt_c</p:attrName>
                                        </p:attrNameLst>
                                      </p:cBhvr>
                                      <p:to>
                                        <a:srgbClr val="FFFF99"/>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0"/>
                                        </p:tgtEl>
                                        <p:attrNameLst>
                                          <p:attrName>style.visibility</p:attrName>
                                        </p:attrNameLst>
                                      </p:cBhvr>
                                      <p:to>
                                        <p:strVal val="visible"/>
                                      </p:to>
                                    </p:set>
                                  </p:childTnLst>
                                  <p:subTnLst>
                                    <p:animClr clrSpc="rgb" dir="cw">
                                      <p:cBhvr override="childStyle">
                                        <p:cTn dur="1" fill="hold" display="0" masterRel="nextClick" afterEffect="1"/>
                                        <p:tgtEl>
                                          <p:spTgt spid="10"/>
                                        </p:tgtEl>
                                        <p:attrNameLst>
                                          <p:attrName>ppt_c</p:attrName>
                                        </p:attrNameLst>
                                      </p:cBhvr>
                                      <p:to>
                                        <a:srgbClr val="FFFF99"/>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11" grpId="0" animBg="1"/>
      <p:bldP spid="12"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d’une droite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13</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e 40">
            <a:extLst>
              <a:ext uri="{FF2B5EF4-FFF2-40B4-BE49-F238E27FC236}">
                <a16:creationId xmlns:a16="http://schemas.microsoft.com/office/drawing/2014/main" id="{13948E08-E173-A247-58B0-7BC4C7E4A836}"/>
              </a:ext>
            </a:extLst>
          </p:cNvPr>
          <p:cNvGrpSpPr>
            <a:grpSpLocks noChangeAspect="1"/>
          </p:cNvGrpSpPr>
          <p:nvPr/>
        </p:nvGrpSpPr>
        <p:grpSpPr>
          <a:xfrm>
            <a:off x="2373551" y="771768"/>
            <a:ext cx="6000566" cy="4160688"/>
            <a:chOff x="1814751" y="1124744"/>
            <a:chExt cx="7500707" cy="5200860"/>
          </a:xfrm>
        </p:grpSpPr>
        <p:grpSp>
          <p:nvGrpSpPr>
            <p:cNvPr id="19" name="Groupe 18">
              <a:extLst>
                <a:ext uri="{FF2B5EF4-FFF2-40B4-BE49-F238E27FC236}">
                  <a16:creationId xmlns:a16="http://schemas.microsoft.com/office/drawing/2014/main" id="{1E28F452-23AA-A9AC-A37B-D28803D1E1D5}"/>
                </a:ext>
              </a:extLst>
            </p:cNvPr>
            <p:cNvGrpSpPr/>
            <p:nvPr/>
          </p:nvGrpSpPr>
          <p:grpSpPr>
            <a:xfrm>
              <a:off x="1814751" y="3775919"/>
              <a:ext cx="2520950" cy="2351088"/>
              <a:chOff x="1789113" y="3228975"/>
              <a:chExt cx="2520950" cy="2351088"/>
            </a:xfrm>
          </p:grpSpPr>
          <p:pic>
            <p:nvPicPr>
              <p:cNvPr id="20" name="Picture 6">
                <a:extLst>
                  <a:ext uri="{FF2B5EF4-FFF2-40B4-BE49-F238E27FC236}">
                    <a16:creationId xmlns:a16="http://schemas.microsoft.com/office/drawing/2014/main" id="{3299FBD6-F007-8553-C3EC-BE2391556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9113" y="3228975"/>
                <a:ext cx="2520950" cy="2351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Line 7">
                <a:extLst>
                  <a:ext uri="{FF2B5EF4-FFF2-40B4-BE49-F238E27FC236}">
                    <a16:creationId xmlns:a16="http://schemas.microsoft.com/office/drawing/2014/main" id="{03288517-1EE2-20F8-3B80-41ADB4094E9D}"/>
                  </a:ext>
                </a:extLst>
              </p:cNvPr>
              <p:cNvSpPr>
                <a:spLocks noChangeAspect="1" noChangeShapeType="1"/>
              </p:cNvSpPr>
              <p:nvPr/>
            </p:nvSpPr>
            <p:spPr bwMode="auto">
              <a:xfrm flipH="1">
                <a:off x="2487613" y="3492500"/>
                <a:ext cx="1150937" cy="1800225"/>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22" name="Line 8">
                <a:extLst>
                  <a:ext uri="{FF2B5EF4-FFF2-40B4-BE49-F238E27FC236}">
                    <a16:creationId xmlns:a16="http://schemas.microsoft.com/office/drawing/2014/main" id="{C04B5393-433A-A625-11B0-217D89CFA807}"/>
                  </a:ext>
                </a:extLst>
              </p:cNvPr>
              <p:cNvSpPr>
                <a:spLocks noChangeAspect="1" noChangeShapeType="1"/>
              </p:cNvSpPr>
              <p:nvPr/>
            </p:nvSpPr>
            <p:spPr bwMode="auto">
              <a:xfrm flipH="1">
                <a:off x="2632075" y="3698267"/>
                <a:ext cx="874713" cy="1366837"/>
              </a:xfrm>
              <a:prstGeom prst="line">
                <a:avLst/>
              </a:prstGeom>
              <a:noFill/>
              <a:ln w="44450">
                <a:solidFill>
                  <a:srgbClr val="FF696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23" name="Oval 9">
                <a:extLst>
                  <a:ext uri="{FF2B5EF4-FFF2-40B4-BE49-F238E27FC236}">
                    <a16:creationId xmlns:a16="http://schemas.microsoft.com/office/drawing/2014/main" id="{4DABA4CE-77B7-F6E5-368A-756B4C0134AE}"/>
                  </a:ext>
                </a:extLst>
              </p:cNvPr>
              <p:cNvSpPr>
                <a:spLocks noChangeAspect="1" noChangeArrowheads="1"/>
              </p:cNvSpPr>
              <p:nvPr/>
            </p:nvSpPr>
            <p:spPr bwMode="auto">
              <a:xfrm>
                <a:off x="2589213" y="5005388"/>
                <a:ext cx="107950" cy="107950"/>
              </a:xfrm>
              <a:prstGeom prst="ellipse">
                <a:avLst/>
              </a:prstGeom>
              <a:solidFill>
                <a:srgbClr val="FF0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24" name="Line 10">
                <a:extLst>
                  <a:ext uri="{FF2B5EF4-FFF2-40B4-BE49-F238E27FC236}">
                    <a16:creationId xmlns:a16="http://schemas.microsoft.com/office/drawing/2014/main" id="{BE60AD47-6DB0-EC5F-F71B-60B3855F3A7B}"/>
                  </a:ext>
                </a:extLst>
              </p:cNvPr>
              <p:cNvSpPr>
                <a:spLocks noChangeShapeType="1"/>
              </p:cNvSpPr>
              <p:nvPr/>
            </p:nvSpPr>
            <p:spPr bwMode="auto">
              <a:xfrm flipH="1">
                <a:off x="2642209" y="3544888"/>
                <a:ext cx="395287" cy="1512887"/>
              </a:xfrm>
              <a:prstGeom prst="line">
                <a:avLst/>
              </a:prstGeom>
              <a:noFill/>
              <a:ln w="19050">
                <a:solidFill>
                  <a:srgbClr val="3399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25" name="Oval 11">
                <a:extLst>
                  <a:ext uri="{FF2B5EF4-FFF2-40B4-BE49-F238E27FC236}">
                    <a16:creationId xmlns:a16="http://schemas.microsoft.com/office/drawing/2014/main" id="{B0456036-12CE-57DA-39A9-8E1646B92FDE}"/>
                  </a:ext>
                </a:extLst>
              </p:cNvPr>
              <p:cNvSpPr>
                <a:spLocks noChangeAspect="1" noChangeArrowheads="1"/>
              </p:cNvSpPr>
              <p:nvPr/>
            </p:nvSpPr>
            <p:spPr bwMode="auto">
              <a:xfrm>
                <a:off x="2734284" y="4445000"/>
                <a:ext cx="107950" cy="107950"/>
              </a:xfrm>
              <a:prstGeom prst="ellipse">
                <a:avLst/>
              </a:prstGeom>
              <a:solidFill>
                <a:srgbClr val="008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grpSp>
        <p:pic>
          <p:nvPicPr>
            <p:cNvPr id="26" name="Picture 9">
              <a:extLst>
                <a:ext uri="{FF2B5EF4-FFF2-40B4-BE49-F238E27FC236}">
                  <a16:creationId xmlns:a16="http://schemas.microsoft.com/office/drawing/2014/main" id="{AAB41ACE-B105-2F46-EEF8-872797F5FC8D}"/>
                </a:ext>
              </a:extLst>
            </p:cNvPr>
            <p:cNvPicPr>
              <a:picLocks noChangeAspect="1" noChangeArrowheads="1"/>
            </p:cNvPicPr>
            <p:nvPr/>
          </p:nvPicPr>
          <p:blipFill>
            <a:blip r:embed="rId4" cstate="print"/>
            <a:srcRect/>
            <a:stretch>
              <a:fillRect/>
            </a:stretch>
          </p:blipFill>
          <p:spPr bwMode="auto">
            <a:xfrm>
              <a:off x="1847603" y="1124744"/>
              <a:ext cx="2435225" cy="2354262"/>
            </a:xfrm>
            <a:prstGeom prst="rect">
              <a:avLst/>
            </a:prstGeom>
            <a:noFill/>
            <a:ln w="12700">
              <a:noFill/>
              <a:miter lim="800000"/>
              <a:headEnd/>
              <a:tailEnd/>
            </a:ln>
            <a:effectLst/>
          </p:spPr>
        </p:pic>
        <p:pic>
          <p:nvPicPr>
            <p:cNvPr id="27" name="Picture 10">
              <a:extLst>
                <a:ext uri="{FF2B5EF4-FFF2-40B4-BE49-F238E27FC236}">
                  <a16:creationId xmlns:a16="http://schemas.microsoft.com/office/drawing/2014/main" id="{3D5E4FBF-7666-C3BD-B76E-35F5E2E5688F}"/>
                </a:ext>
              </a:extLst>
            </p:cNvPr>
            <p:cNvPicPr>
              <a:picLocks noChangeAspect="1" noChangeArrowheads="1"/>
            </p:cNvPicPr>
            <p:nvPr/>
          </p:nvPicPr>
          <p:blipFill>
            <a:blip r:embed="rId3" cstate="print"/>
            <a:srcRect/>
            <a:stretch>
              <a:fillRect/>
            </a:stretch>
          </p:blipFill>
          <p:spPr bwMode="auto">
            <a:xfrm>
              <a:off x="4852739" y="1126332"/>
              <a:ext cx="2520950" cy="2351087"/>
            </a:xfrm>
            <a:prstGeom prst="rect">
              <a:avLst/>
            </a:prstGeom>
            <a:noFill/>
            <a:ln w="12700">
              <a:noFill/>
              <a:miter lim="800000"/>
              <a:headEnd/>
              <a:tailEnd/>
            </a:ln>
            <a:effectLst/>
          </p:spPr>
        </p:pic>
        <p:sp>
          <p:nvSpPr>
            <p:cNvPr id="28" name="Line 12">
              <a:extLst>
                <a:ext uri="{FF2B5EF4-FFF2-40B4-BE49-F238E27FC236}">
                  <a16:creationId xmlns:a16="http://schemas.microsoft.com/office/drawing/2014/main" id="{8E7E2771-F0D1-A44F-D428-D342F55FE883}"/>
                </a:ext>
              </a:extLst>
            </p:cNvPr>
            <p:cNvSpPr>
              <a:spLocks noChangeShapeType="1"/>
            </p:cNvSpPr>
            <p:nvPr/>
          </p:nvSpPr>
          <p:spPr bwMode="auto">
            <a:xfrm>
              <a:off x="6123069" y="3590341"/>
              <a:ext cx="0" cy="273526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29" name="Oval 13">
              <a:extLst>
                <a:ext uri="{FF2B5EF4-FFF2-40B4-BE49-F238E27FC236}">
                  <a16:creationId xmlns:a16="http://schemas.microsoft.com/office/drawing/2014/main" id="{A15A6BF8-973F-B595-71EC-CFE3477A0DD5}"/>
                </a:ext>
              </a:extLst>
            </p:cNvPr>
            <p:cNvSpPr>
              <a:spLocks noChangeAspect="1" noChangeArrowheads="1"/>
            </p:cNvSpPr>
            <p:nvPr/>
          </p:nvSpPr>
          <p:spPr bwMode="auto">
            <a:xfrm>
              <a:off x="4854656" y="3688766"/>
              <a:ext cx="2519363" cy="2519363"/>
            </a:xfrm>
            <a:prstGeom prst="ellipse">
              <a:avLst/>
            </a:prstGeom>
            <a:noFill/>
            <a:ln w="508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30" name="Text Box 14">
              <a:extLst>
                <a:ext uri="{FF2B5EF4-FFF2-40B4-BE49-F238E27FC236}">
                  <a16:creationId xmlns:a16="http://schemas.microsoft.com/office/drawing/2014/main" id="{BA0C8873-2BBB-E264-ABA2-A4C89E222E34}"/>
                </a:ext>
              </a:extLst>
            </p:cNvPr>
            <p:cNvSpPr txBox="1">
              <a:spLocks noChangeArrowheads="1"/>
            </p:cNvSpPr>
            <p:nvPr/>
          </p:nvSpPr>
          <p:spPr bwMode="auto">
            <a:xfrm>
              <a:off x="6007181" y="3283954"/>
              <a:ext cx="238125" cy="2746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spAutoFit/>
            </a:bodyPr>
            <a:lstStyle/>
            <a:p>
              <a:pPr>
                <a:spcBef>
                  <a:spcPct val="50000"/>
                </a:spcBef>
              </a:pPr>
              <a:r>
                <a:rPr lang="en-GB" altLang="fr-FR" b="1">
                  <a:cs typeface="Arial" charset="0"/>
                </a:rPr>
                <a:t>N</a:t>
              </a:r>
            </a:p>
          </p:txBody>
        </p:sp>
        <p:sp>
          <p:nvSpPr>
            <p:cNvPr id="31" name="Line 15">
              <a:extLst>
                <a:ext uri="{FF2B5EF4-FFF2-40B4-BE49-F238E27FC236}">
                  <a16:creationId xmlns:a16="http://schemas.microsoft.com/office/drawing/2014/main" id="{EFB3EB1B-2670-622E-4E4B-236F096BBFED}"/>
                </a:ext>
              </a:extLst>
            </p:cNvPr>
            <p:cNvSpPr>
              <a:spLocks noChangeShapeType="1"/>
            </p:cNvSpPr>
            <p:nvPr/>
          </p:nvSpPr>
          <p:spPr bwMode="auto">
            <a:xfrm>
              <a:off x="4740356" y="4950829"/>
              <a:ext cx="27352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32" name="Oval 16">
              <a:extLst>
                <a:ext uri="{FF2B5EF4-FFF2-40B4-BE49-F238E27FC236}">
                  <a16:creationId xmlns:a16="http://schemas.microsoft.com/office/drawing/2014/main" id="{D84F2C5C-95EB-4445-2C0B-DD69795F49CF}"/>
                </a:ext>
              </a:extLst>
            </p:cNvPr>
            <p:cNvSpPr>
              <a:spLocks noChangeAspect="1" noChangeArrowheads="1"/>
            </p:cNvSpPr>
            <p:nvPr/>
          </p:nvSpPr>
          <p:spPr bwMode="auto">
            <a:xfrm>
              <a:off x="6072269" y="4900029"/>
              <a:ext cx="107950" cy="107950"/>
            </a:xfrm>
            <a:prstGeom prst="ellipse">
              <a:avLst/>
            </a:prstGeom>
            <a:solidFill>
              <a:srgbClr val="000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33" name="Oval 17">
              <a:extLst>
                <a:ext uri="{FF2B5EF4-FFF2-40B4-BE49-F238E27FC236}">
                  <a16:creationId xmlns:a16="http://schemas.microsoft.com/office/drawing/2014/main" id="{658B5024-66CF-8C1C-508B-CF4515CAFA47}"/>
                </a:ext>
              </a:extLst>
            </p:cNvPr>
            <p:cNvSpPr>
              <a:spLocks noChangeAspect="1" noChangeArrowheads="1"/>
            </p:cNvSpPr>
            <p:nvPr/>
          </p:nvSpPr>
          <p:spPr bwMode="auto">
            <a:xfrm>
              <a:off x="5672219" y="5522329"/>
              <a:ext cx="144462" cy="144462"/>
            </a:xfrm>
            <a:prstGeom prst="ellipse">
              <a:avLst/>
            </a:prstGeom>
            <a:solidFill>
              <a:srgbClr val="008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34" name="Rectangle 12">
              <a:extLst>
                <a:ext uri="{FF2B5EF4-FFF2-40B4-BE49-F238E27FC236}">
                  <a16:creationId xmlns:a16="http://schemas.microsoft.com/office/drawing/2014/main" id="{3A9AA709-187F-3D31-37A2-FF076A24691F}"/>
                </a:ext>
              </a:extLst>
            </p:cNvPr>
            <p:cNvSpPr>
              <a:spLocks noChangeArrowheads="1"/>
            </p:cNvSpPr>
            <p:nvPr/>
          </p:nvSpPr>
          <p:spPr bwMode="auto">
            <a:xfrm>
              <a:off x="6936392" y="3530821"/>
              <a:ext cx="2379066" cy="730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fr-FR" altLang="zh-CN" sz="1600" b="1" dirty="0">
                  <a:ea typeface="宋体" charset="-122"/>
                  <a:cs typeface="Arial" charset="0"/>
                </a:rPr>
                <a:t>Projection d’une droite ≡ point</a:t>
              </a:r>
              <a:endParaRPr lang="fr-FR" altLang="fr-FR" sz="1600" b="1" dirty="0">
                <a:ea typeface="宋体" charset="-122"/>
                <a:cs typeface="Arial" charset="0"/>
              </a:endParaRPr>
            </a:p>
          </p:txBody>
        </p:sp>
      </p:grpSp>
    </p:spTree>
    <p:extLst>
      <p:ext uri="{BB962C8B-B14F-4D97-AF65-F5344CB8AC3E}">
        <p14:creationId xmlns:p14="http://schemas.microsoft.com/office/powerpoint/2010/main" val="21679513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Représentation d’un plan par son pôle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14</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e 39">
            <a:extLst>
              <a:ext uri="{FF2B5EF4-FFF2-40B4-BE49-F238E27FC236}">
                <a16:creationId xmlns:a16="http://schemas.microsoft.com/office/drawing/2014/main" id="{3E2C88D3-1872-D6F8-72C5-C2684C27726C}"/>
              </a:ext>
            </a:extLst>
          </p:cNvPr>
          <p:cNvGrpSpPr>
            <a:grpSpLocks noChangeAspect="1"/>
          </p:cNvGrpSpPr>
          <p:nvPr/>
        </p:nvGrpSpPr>
        <p:grpSpPr>
          <a:xfrm>
            <a:off x="1358241" y="966879"/>
            <a:ext cx="7124045" cy="3774251"/>
            <a:chOff x="193678" y="1311778"/>
            <a:chExt cx="8905056" cy="4717814"/>
          </a:xfrm>
        </p:grpSpPr>
        <p:cxnSp>
          <p:nvCxnSpPr>
            <p:cNvPr id="2" name="Connecteur droit 1">
              <a:extLst>
                <a:ext uri="{FF2B5EF4-FFF2-40B4-BE49-F238E27FC236}">
                  <a16:creationId xmlns:a16="http://schemas.microsoft.com/office/drawing/2014/main" id="{9CFB84BC-9F5D-DA35-45CB-175CB29B28FC}"/>
                </a:ext>
              </a:extLst>
            </p:cNvPr>
            <p:cNvCxnSpPr/>
            <p:nvPr/>
          </p:nvCxnSpPr>
          <p:spPr>
            <a:xfrm rot="16200000">
              <a:off x="5822342" y="1862339"/>
              <a:ext cx="1559648" cy="2503693"/>
            </a:xfrm>
            <a:prstGeom prst="line">
              <a:avLst/>
            </a:prstGeom>
            <a:ln w="2540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8" name="Oval 3">
              <a:extLst>
                <a:ext uri="{FF2B5EF4-FFF2-40B4-BE49-F238E27FC236}">
                  <a16:creationId xmlns:a16="http://schemas.microsoft.com/office/drawing/2014/main" id="{F7C7AF68-CDA1-DFAD-DB0B-CCB6633284DA}"/>
                </a:ext>
              </a:extLst>
            </p:cNvPr>
            <p:cNvSpPr>
              <a:spLocks noChangeArrowheads="1"/>
            </p:cNvSpPr>
            <p:nvPr/>
          </p:nvSpPr>
          <p:spPr bwMode="auto">
            <a:xfrm>
              <a:off x="5116802" y="1616578"/>
              <a:ext cx="2971800" cy="2971800"/>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9" name="AutoShape 4">
              <a:extLst>
                <a:ext uri="{FF2B5EF4-FFF2-40B4-BE49-F238E27FC236}">
                  <a16:creationId xmlns:a16="http://schemas.microsoft.com/office/drawing/2014/main" id="{A052A3CE-2911-BF92-7667-173A6688D3DD}"/>
                </a:ext>
              </a:extLst>
            </p:cNvPr>
            <p:cNvSpPr>
              <a:spLocks noChangeArrowheads="1"/>
            </p:cNvSpPr>
            <p:nvPr/>
          </p:nvSpPr>
          <p:spPr bwMode="auto">
            <a:xfrm rot="718492">
              <a:off x="1061802" y="1715560"/>
              <a:ext cx="2286000" cy="2514600"/>
            </a:xfrm>
            <a:prstGeom prst="parallelogram">
              <a:avLst>
                <a:gd name="adj" fmla="val 25000"/>
              </a:avLst>
            </a:prstGeom>
            <a:solidFill>
              <a:srgbClr val="FF9966">
                <a:alpha val="49804"/>
              </a:srgbClr>
            </a:solidFill>
            <a:ln w="38100">
              <a:solidFill>
                <a:schemeClr val="bg2"/>
              </a:solidFill>
              <a:miter lim="800000"/>
              <a:headEnd/>
              <a:tailEnd/>
            </a:ln>
            <a:effectLst/>
          </p:spPr>
          <p:txBody>
            <a:bodyPr wrap="none" anchor="ctr"/>
            <a:lstStyle/>
            <a:p>
              <a:endParaRPr lang="fr-FR" dirty="0"/>
            </a:p>
          </p:txBody>
        </p:sp>
        <p:sp>
          <p:nvSpPr>
            <p:cNvPr id="10" name="Line 6">
              <a:extLst>
                <a:ext uri="{FF2B5EF4-FFF2-40B4-BE49-F238E27FC236}">
                  <a16:creationId xmlns:a16="http://schemas.microsoft.com/office/drawing/2014/main" id="{8FCCAC3A-F47B-EF89-C118-9BA3AE98DDA2}"/>
                </a:ext>
              </a:extLst>
            </p:cNvPr>
            <p:cNvSpPr>
              <a:spLocks noChangeShapeType="1"/>
            </p:cNvSpPr>
            <p:nvPr/>
          </p:nvSpPr>
          <p:spPr bwMode="auto">
            <a:xfrm flipV="1">
              <a:off x="6609052" y="1332416"/>
              <a:ext cx="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11" name="Text Box 7">
              <a:extLst>
                <a:ext uri="{FF2B5EF4-FFF2-40B4-BE49-F238E27FC236}">
                  <a16:creationId xmlns:a16="http://schemas.microsoft.com/office/drawing/2014/main" id="{82A4ADB2-B28E-920C-B3DC-0E193E891F97}"/>
                </a:ext>
              </a:extLst>
            </p:cNvPr>
            <p:cNvSpPr txBox="1">
              <a:spLocks noChangeArrowheads="1"/>
            </p:cNvSpPr>
            <p:nvPr/>
          </p:nvSpPr>
          <p:spPr bwMode="auto">
            <a:xfrm>
              <a:off x="6640802" y="1311778"/>
              <a:ext cx="381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1600" dirty="0">
                  <a:latin typeface="Verdana" pitchFamily="34" charset="0"/>
                  <a:cs typeface="Arial" charset="0"/>
                </a:rPr>
                <a:t>N</a:t>
              </a:r>
            </a:p>
          </p:txBody>
        </p:sp>
        <p:sp>
          <p:nvSpPr>
            <p:cNvPr id="12" name="Arc 8">
              <a:extLst>
                <a:ext uri="{FF2B5EF4-FFF2-40B4-BE49-F238E27FC236}">
                  <a16:creationId xmlns:a16="http://schemas.microsoft.com/office/drawing/2014/main" id="{11FAFC0B-9DAC-2DD5-65DA-A09DB2E49CFA}"/>
                </a:ext>
              </a:extLst>
            </p:cNvPr>
            <p:cNvSpPr>
              <a:spLocks/>
            </p:cNvSpPr>
            <p:nvPr/>
          </p:nvSpPr>
          <p:spPr bwMode="auto">
            <a:xfrm rot="840000" flipH="1" flipV="1">
              <a:off x="5537490" y="2089653"/>
              <a:ext cx="2133600" cy="20574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99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13" name="Text Box 9">
              <a:extLst>
                <a:ext uri="{FF2B5EF4-FFF2-40B4-BE49-F238E27FC236}">
                  <a16:creationId xmlns:a16="http://schemas.microsoft.com/office/drawing/2014/main" id="{CD9AE0CF-4C20-91F7-13D2-E5DC143DBF5F}"/>
                </a:ext>
              </a:extLst>
            </p:cNvPr>
            <p:cNvSpPr txBox="1">
              <a:spLocks noChangeArrowheads="1"/>
            </p:cNvSpPr>
            <p:nvPr/>
          </p:nvSpPr>
          <p:spPr bwMode="auto">
            <a:xfrm rot="3479945">
              <a:off x="4739983" y="3346959"/>
              <a:ext cx="2489726" cy="365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fr-FR" altLang="fr-FR" sz="1300" dirty="0">
                  <a:solidFill>
                    <a:srgbClr val="FF9966"/>
                  </a:solidFill>
                  <a:latin typeface="Verdana" pitchFamily="34" charset="0"/>
                  <a:cs typeface="Arial" charset="0"/>
                </a:rPr>
                <a:t>Trace </a:t>
              </a:r>
              <a:r>
                <a:rPr lang="fr-FR" altLang="fr-FR" sz="1300" dirty="0" err="1">
                  <a:solidFill>
                    <a:srgbClr val="FF9966"/>
                  </a:solidFill>
                  <a:latin typeface="Verdana" pitchFamily="34" charset="0"/>
                  <a:cs typeface="Arial" charset="0"/>
                </a:rPr>
                <a:t>cyclographique</a:t>
              </a:r>
              <a:endParaRPr lang="fr-FR" altLang="fr-FR" sz="1300" dirty="0">
                <a:solidFill>
                  <a:srgbClr val="FF9966"/>
                </a:solidFill>
                <a:latin typeface="Verdana" pitchFamily="34" charset="0"/>
                <a:cs typeface="Arial" charset="0"/>
              </a:endParaRPr>
            </a:p>
          </p:txBody>
        </p:sp>
        <p:sp>
          <p:nvSpPr>
            <p:cNvPr id="14" name="Line 14">
              <a:extLst>
                <a:ext uri="{FF2B5EF4-FFF2-40B4-BE49-F238E27FC236}">
                  <a16:creationId xmlns:a16="http://schemas.microsoft.com/office/drawing/2014/main" id="{977AC534-5910-DE9D-8729-F18DA8DDE516}"/>
                </a:ext>
              </a:extLst>
            </p:cNvPr>
            <p:cNvSpPr>
              <a:spLocks noChangeShapeType="1"/>
            </p:cNvSpPr>
            <p:nvPr/>
          </p:nvSpPr>
          <p:spPr bwMode="auto">
            <a:xfrm rot="16738018" flipH="1">
              <a:off x="1099902" y="1677460"/>
              <a:ext cx="1143000" cy="1219201"/>
            </a:xfrm>
            <a:prstGeom prst="line">
              <a:avLst/>
            </a:prstGeom>
            <a:noFill/>
            <a:ln w="38100">
              <a:solidFill>
                <a:srgbClr val="8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15" name="Line 15">
              <a:extLst>
                <a:ext uri="{FF2B5EF4-FFF2-40B4-BE49-F238E27FC236}">
                  <a16:creationId xmlns:a16="http://schemas.microsoft.com/office/drawing/2014/main" id="{BDB7CE20-AEED-A194-97D5-78048FF285E0}"/>
                </a:ext>
              </a:extLst>
            </p:cNvPr>
            <p:cNvSpPr>
              <a:spLocks noChangeShapeType="1"/>
            </p:cNvSpPr>
            <p:nvPr/>
          </p:nvSpPr>
          <p:spPr bwMode="auto">
            <a:xfrm flipH="1">
              <a:off x="2052403" y="2553760"/>
              <a:ext cx="304800" cy="685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16" name="Line 16">
              <a:extLst>
                <a:ext uri="{FF2B5EF4-FFF2-40B4-BE49-F238E27FC236}">
                  <a16:creationId xmlns:a16="http://schemas.microsoft.com/office/drawing/2014/main" id="{19C227C0-8163-094C-8F0F-8ECB73C55EF8}"/>
                </a:ext>
              </a:extLst>
            </p:cNvPr>
            <p:cNvSpPr>
              <a:spLocks noChangeShapeType="1"/>
            </p:cNvSpPr>
            <p:nvPr/>
          </p:nvSpPr>
          <p:spPr bwMode="auto">
            <a:xfrm>
              <a:off x="1823803" y="2858560"/>
              <a:ext cx="609601"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17" name="Line 17">
              <a:extLst>
                <a:ext uri="{FF2B5EF4-FFF2-40B4-BE49-F238E27FC236}">
                  <a16:creationId xmlns:a16="http://schemas.microsoft.com/office/drawing/2014/main" id="{EBD588EE-B29D-3130-AC5B-59CD82454FFA}"/>
                </a:ext>
              </a:extLst>
            </p:cNvPr>
            <p:cNvSpPr>
              <a:spLocks noChangeShapeType="1"/>
            </p:cNvSpPr>
            <p:nvPr/>
          </p:nvSpPr>
          <p:spPr bwMode="auto">
            <a:xfrm rot="16738018" flipH="1">
              <a:off x="2747729" y="3760260"/>
              <a:ext cx="679450" cy="723901"/>
            </a:xfrm>
            <a:prstGeom prst="line">
              <a:avLst/>
            </a:prstGeom>
            <a:noFill/>
            <a:ln w="38100">
              <a:solidFill>
                <a:srgbClr val="8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18" name="Oval 12">
              <a:extLst>
                <a:ext uri="{FF2B5EF4-FFF2-40B4-BE49-F238E27FC236}">
                  <a16:creationId xmlns:a16="http://schemas.microsoft.com/office/drawing/2014/main" id="{A4D4C442-B143-F0CB-96C6-6914EE708497}"/>
                </a:ext>
              </a:extLst>
            </p:cNvPr>
            <p:cNvSpPr>
              <a:spLocks noChangeArrowheads="1"/>
            </p:cNvSpPr>
            <p:nvPr/>
          </p:nvSpPr>
          <p:spPr bwMode="auto">
            <a:xfrm>
              <a:off x="7315494" y="2586541"/>
              <a:ext cx="107950" cy="107950"/>
            </a:xfrm>
            <a:prstGeom prst="ellipse">
              <a:avLst/>
            </a:prstGeom>
            <a:solidFill>
              <a:srgbClr val="8000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cxnSp>
          <p:nvCxnSpPr>
            <p:cNvPr id="36" name="Connecteur droit 35">
              <a:extLst>
                <a:ext uri="{FF2B5EF4-FFF2-40B4-BE49-F238E27FC236}">
                  <a16:creationId xmlns:a16="http://schemas.microsoft.com/office/drawing/2014/main" id="{F0EABBDD-6170-5744-0F56-B04E5DB07500}"/>
                </a:ext>
              </a:extLst>
            </p:cNvPr>
            <p:cNvCxnSpPr/>
            <p:nvPr/>
          </p:nvCxnSpPr>
          <p:spPr>
            <a:xfrm>
              <a:off x="5839434" y="1862339"/>
              <a:ext cx="1559648" cy="2503693"/>
            </a:xfrm>
            <a:prstGeom prst="line">
              <a:avLst/>
            </a:prstGeom>
            <a:ln w="25400">
              <a:solidFill>
                <a:srgbClr val="FF9966"/>
              </a:solidFill>
              <a:prstDash val="sysDash"/>
            </a:ln>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010936EB-E62A-8315-64D2-00ACD8DE2144}"/>
                </a:ext>
              </a:extLst>
            </p:cNvPr>
            <p:cNvSpPr/>
            <p:nvPr/>
          </p:nvSpPr>
          <p:spPr>
            <a:xfrm>
              <a:off x="4406078" y="4829263"/>
              <a:ext cx="4692656" cy="1200329"/>
            </a:xfrm>
            <a:prstGeom prst="rect">
              <a:avLst/>
            </a:prstGeom>
          </p:spPr>
          <p:txBody>
            <a:bodyPr wrap="square">
              <a:spAutoFit/>
            </a:bodyPr>
            <a:lstStyle/>
            <a:p>
              <a:pPr algn="ctr">
                <a:spcBef>
                  <a:spcPct val="50000"/>
                </a:spcBef>
              </a:pPr>
              <a:r>
                <a:rPr lang="fr-FR" altLang="fr-FR" sz="1400" b="1" dirty="0">
                  <a:latin typeface="Verdana" pitchFamily="34" charset="0"/>
                  <a:cs typeface="Arial" charset="0"/>
                </a:rPr>
                <a:t>A côté de sa trace </a:t>
              </a:r>
              <a:r>
                <a:rPr lang="fr-FR" altLang="fr-FR" sz="1400" b="1" dirty="0" err="1">
                  <a:latin typeface="Verdana" pitchFamily="34" charset="0"/>
                  <a:cs typeface="Arial" charset="0"/>
                </a:rPr>
                <a:t>cyclographique</a:t>
              </a:r>
              <a:r>
                <a:rPr lang="fr-FR" altLang="fr-FR" sz="1400" b="1" dirty="0">
                  <a:latin typeface="Verdana" pitchFamily="34" charset="0"/>
                  <a:cs typeface="Arial" charset="0"/>
                </a:rPr>
                <a:t>, un plan peut donc être représenté par son pôle (point de projection de la normale au plan)</a:t>
              </a:r>
              <a:endParaRPr lang="fr-FR" altLang="fr-FR" sz="1400" b="1" dirty="0">
                <a:latin typeface="Verdana" pitchFamily="34" charset="0"/>
                <a:cs typeface="Times New Roman" pitchFamily="18" charset="0"/>
              </a:endParaRPr>
            </a:p>
          </p:txBody>
        </p:sp>
        <p:sp>
          <p:nvSpPr>
            <p:cNvPr id="38" name="Rectangle 37">
              <a:extLst>
                <a:ext uri="{FF2B5EF4-FFF2-40B4-BE49-F238E27FC236}">
                  <a16:creationId xmlns:a16="http://schemas.microsoft.com/office/drawing/2014/main" id="{ED7DC444-A0BA-76A4-F83E-99889B878404}"/>
                </a:ext>
              </a:extLst>
            </p:cNvPr>
            <p:cNvSpPr/>
            <p:nvPr/>
          </p:nvSpPr>
          <p:spPr>
            <a:xfrm>
              <a:off x="193678" y="4829263"/>
              <a:ext cx="4070670" cy="654025"/>
            </a:xfrm>
            <a:prstGeom prst="rect">
              <a:avLst/>
            </a:prstGeom>
          </p:spPr>
          <p:txBody>
            <a:bodyPr wrap="square">
              <a:spAutoFit/>
            </a:bodyPr>
            <a:lstStyle/>
            <a:p>
              <a:pPr algn="ctr">
                <a:spcBef>
                  <a:spcPct val="50000"/>
                </a:spcBef>
              </a:pPr>
              <a:r>
                <a:rPr lang="fr-FR" altLang="fr-FR" sz="1400" b="1" dirty="0">
                  <a:latin typeface="Verdana" pitchFamily="34" charset="0"/>
                  <a:cs typeface="Arial" charset="0"/>
                </a:rPr>
                <a:t>Un plan peut être représenté par une droite normale.</a:t>
              </a:r>
              <a:endParaRPr lang="fr-FR" altLang="fr-FR" sz="1400" b="1" dirty="0">
                <a:latin typeface="Verdana" pitchFamily="34" charset="0"/>
                <a:cs typeface="Times New Roman" pitchFamily="18" charset="0"/>
              </a:endParaRPr>
            </a:p>
          </p:txBody>
        </p:sp>
        <p:sp>
          <p:nvSpPr>
            <p:cNvPr id="39" name="Text Box 13">
              <a:extLst>
                <a:ext uri="{FF2B5EF4-FFF2-40B4-BE49-F238E27FC236}">
                  <a16:creationId xmlns:a16="http://schemas.microsoft.com/office/drawing/2014/main" id="{8734E90F-F52D-A6EA-9828-BBC56A3C78B5}"/>
                </a:ext>
              </a:extLst>
            </p:cNvPr>
            <p:cNvSpPr txBox="1">
              <a:spLocks noChangeArrowheads="1"/>
            </p:cNvSpPr>
            <p:nvPr/>
          </p:nvSpPr>
          <p:spPr bwMode="auto">
            <a:xfrm>
              <a:off x="6640803" y="2240663"/>
              <a:ext cx="914912" cy="384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fr-FR"/>
              </a:defPPr>
              <a:lvl1pPr>
                <a:spcBef>
                  <a:spcPct val="50000"/>
                </a:spcBef>
                <a:defRPr sz="1600">
                  <a:latin typeface="Verdana" pitchFamily="34" charset="0"/>
                  <a:cs typeface="Arial" charset="0"/>
                </a:defRPr>
              </a:lvl1pPr>
            </a:lstStyle>
            <a:p>
              <a:pPr algn="ctr"/>
              <a:r>
                <a:rPr lang="fr-FR" altLang="fr-FR" sz="1400" b="1" dirty="0">
                  <a:solidFill>
                    <a:srgbClr val="800000"/>
                  </a:solidFill>
                </a:rPr>
                <a:t>Pôle</a:t>
              </a:r>
            </a:p>
          </p:txBody>
        </p:sp>
      </p:grpSp>
    </p:spTree>
    <p:extLst>
      <p:ext uri="{BB962C8B-B14F-4D97-AF65-F5344CB8AC3E}">
        <p14:creationId xmlns:p14="http://schemas.microsoft.com/office/powerpoint/2010/main" val="2638742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Canevas stéréographique de </a:t>
            </a:r>
            <a:r>
              <a:rPr lang="fr-FR" dirty="0" err="1"/>
              <a:t>Wülff</a:t>
            </a:r>
            <a:endParaRPr lang="fr-FR" dirty="0"/>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15</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rgbClr val="FFFF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e 21">
            <a:extLst>
              <a:ext uri="{FF2B5EF4-FFF2-40B4-BE49-F238E27FC236}">
                <a16:creationId xmlns:a16="http://schemas.microsoft.com/office/drawing/2014/main" id="{059771D3-407E-8134-AFB9-93463A7F1B67}"/>
              </a:ext>
            </a:extLst>
          </p:cNvPr>
          <p:cNvGrpSpPr>
            <a:grpSpLocks noChangeAspect="1"/>
          </p:cNvGrpSpPr>
          <p:nvPr/>
        </p:nvGrpSpPr>
        <p:grpSpPr>
          <a:xfrm>
            <a:off x="1161995" y="842222"/>
            <a:ext cx="7212123" cy="4211206"/>
            <a:chOff x="245192" y="1165861"/>
            <a:chExt cx="9015154" cy="5264008"/>
          </a:xfrm>
        </p:grpSpPr>
        <p:pic>
          <p:nvPicPr>
            <p:cNvPr id="19" name="Picture 3" descr="Net-1">
              <a:extLst>
                <a:ext uri="{FF2B5EF4-FFF2-40B4-BE49-F238E27FC236}">
                  <a16:creationId xmlns:a16="http://schemas.microsoft.com/office/drawing/2014/main" id="{A7017F81-EFCD-1F1F-119E-4747EEE52F30}"/>
                </a:ext>
              </a:extLst>
            </p:cNvPr>
            <p:cNvPicPr preferRelativeResize="0">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192" y="1187450"/>
              <a:ext cx="5110163" cy="5038725"/>
            </a:xfrm>
            <a:prstGeom prst="rect">
              <a:avLst/>
            </a:prstGeom>
            <a:noFill/>
            <a:extLst>
              <a:ext uri="{909E8E84-426E-40DD-AFC4-6F175D3DCCD1}">
                <a14:hiddenFill xmlns:a14="http://schemas.microsoft.com/office/drawing/2010/main">
                  <a:solidFill>
                    <a:schemeClr val="bg1">
                      <a:alpha val="50000"/>
                    </a:schemeClr>
                  </a:solidFill>
                </a14:hiddenFill>
              </a:ext>
            </a:extLst>
          </p:spPr>
        </p:pic>
        <p:pic>
          <p:nvPicPr>
            <p:cNvPr id="20" name="Picture 10">
              <a:extLst>
                <a:ext uri="{FF2B5EF4-FFF2-40B4-BE49-F238E27FC236}">
                  <a16:creationId xmlns:a16="http://schemas.microsoft.com/office/drawing/2014/main" id="{DC0B51DF-9863-3AA4-4052-B5045BE25783}"/>
                </a:ext>
              </a:extLst>
            </p:cNvPr>
            <p:cNvPicPr>
              <a:picLocks noChangeAspect="1" noChangeArrowheads="1"/>
            </p:cNvPicPr>
            <p:nvPr/>
          </p:nvPicPr>
          <p:blipFill>
            <a:blip r:embed="rId4" cstate="print"/>
            <a:srcRect/>
            <a:stretch>
              <a:fillRect/>
            </a:stretch>
          </p:blipFill>
          <p:spPr bwMode="auto">
            <a:xfrm>
              <a:off x="5886105" y="4238934"/>
              <a:ext cx="2599870" cy="2190935"/>
            </a:xfrm>
            <a:prstGeom prst="rect">
              <a:avLst/>
            </a:prstGeom>
            <a:noFill/>
            <a:ln w="12700">
              <a:noFill/>
              <a:miter lim="800000"/>
              <a:headEnd/>
              <a:tailEnd/>
            </a:ln>
            <a:effectLst/>
          </p:spPr>
        </p:pic>
        <p:sp>
          <p:nvSpPr>
            <p:cNvPr id="21" name="Text Box 4">
              <a:extLst>
                <a:ext uri="{FF2B5EF4-FFF2-40B4-BE49-F238E27FC236}">
                  <a16:creationId xmlns:a16="http://schemas.microsoft.com/office/drawing/2014/main" id="{BC8A8DEA-092A-2602-1EDB-6AEB9BEB737E}"/>
                </a:ext>
              </a:extLst>
            </p:cNvPr>
            <p:cNvSpPr txBox="1">
              <a:spLocks noChangeArrowheads="1"/>
            </p:cNvSpPr>
            <p:nvPr/>
          </p:nvSpPr>
          <p:spPr bwMode="auto">
            <a:xfrm>
              <a:off x="5578552" y="1165861"/>
              <a:ext cx="3681794" cy="3053229"/>
            </a:xfrm>
            <a:prstGeom prst="rect">
              <a:avLst/>
            </a:prstGeom>
            <a:noFill/>
            <a:ln w="9525">
              <a:noFill/>
              <a:miter lim="800000"/>
              <a:headEnd/>
              <a:tailEnd/>
            </a:ln>
            <a:effectLst/>
          </p:spPr>
          <p:txBody>
            <a:bodyPr wrap="square" lIns="36000" tIns="36000" rIns="36000" bIns="36000">
              <a:spAutoFit/>
            </a:bodyPr>
            <a:lstStyle/>
            <a:p>
              <a:pPr>
                <a:spcBef>
                  <a:spcPct val="50000"/>
                </a:spcBef>
              </a:pPr>
              <a:r>
                <a:rPr lang="fr-FR" sz="1400" dirty="0">
                  <a:latin typeface="Verdana" pitchFamily="34" charset="0"/>
                </a:rPr>
                <a:t>Canevas de </a:t>
              </a:r>
              <a:r>
                <a:rPr lang="fr-FR" sz="1400" dirty="0" err="1">
                  <a:latin typeface="Verdana" pitchFamily="34" charset="0"/>
                </a:rPr>
                <a:t>Wülff</a:t>
              </a:r>
              <a:r>
                <a:rPr lang="fr-FR" sz="1400" dirty="0">
                  <a:latin typeface="Verdana" pitchFamily="34" charset="0"/>
                </a:rPr>
                <a:t>, gradué de 2° en 2°, conçu pour conserver les relations angulaires.</a:t>
              </a:r>
            </a:p>
            <a:p>
              <a:pPr>
                <a:spcBef>
                  <a:spcPct val="50000"/>
                </a:spcBef>
              </a:pPr>
              <a:r>
                <a:rPr lang="fr-FR" sz="1400" dirty="0">
                  <a:latin typeface="Verdana" pitchFamily="34" charset="0"/>
                </a:rPr>
                <a:t>Le report de plans et de droites est fait en plaçant un papier calque sur le canevas.</a:t>
              </a:r>
            </a:p>
            <a:p>
              <a:pPr>
                <a:spcBef>
                  <a:spcPct val="50000"/>
                </a:spcBef>
              </a:pPr>
              <a:r>
                <a:rPr lang="fr-FR" sz="1400" dirty="0">
                  <a:latin typeface="Verdana" pitchFamily="34" charset="0"/>
                </a:rPr>
                <a:t>L’utilisation d’une punaise au centre facilite la rotation du papier calque sur le canevas et aide à la représentation.</a:t>
              </a:r>
            </a:p>
          </p:txBody>
        </p:sp>
      </p:grpSp>
    </p:spTree>
    <p:extLst>
      <p:ext uri="{BB962C8B-B14F-4D97-AF65-F5344CB8AC3E}">
        <p14:creationId xmlns:p14="http://schemas.microsoft.com/office/powerpoint/2010/main" val="1928768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hémisphérique d’une droite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16</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Box 3">
            <a:extLst>
              <a:ext uri="{FF2B5EF4-FFF2-40B4-BE49-F238E27FC236}">
                <a16:creationId xmlns:a16="http://schemas.microsoft.com/office/drawing/2014/main" id="{C2636A75-4165-C622-88FC-F0311842DF9A}"/>
              </a:ext>
            </a:extLst>
          </p:cNvPr>
          <p:cNvSpPr txBox="1">
            <a:spLocks noChangeArrowheads="1"/>
          </p:cNvSpPr>
          <p:nvPr/>
        </p:nvSpPr>
        <p:spPr bwMode="auto">
          <a:xfrm>
            <a:off x="409882" y="1045111"/>
            <a:ext cx="4235808" cy="3919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1200"/>
              </a:spcBef>
              <a:buClr>
                <a:schemeClr val="accent1"/>
              </a:buClr>
              <a:buAutoNum type="arabicPeriod"/>
            </a:pPr>
            <a:r>
              <a:rPr lang="fr-FR" altLang="fr-FR" sz="1400" b="1" dirty="0">
                <a:solidFill>
                  <a:srgbClr val="FF00FF"/>
                </a:solidFill>
                <a:latin typeface="Verdana" pitchFamily="34" charset="0"/>
                <a:cs typeface="Arial" charset="0"/>
              </a:rPr>
              <a:t>Marquer la position initiale nord/sud.</a:t>
            </a:r>
          </a:p>
          <a:p>
            <a:pPr marL="342900" indent="-342900">
              <a:spcBef>
                <a:spcPts val="1200"/>
              </a:spcBef>
              <a:buClr>
                <a:schemeClr val="accent1"/>
              </a:buClr>
              <a:buAutoNum type="arabicPeriod"/>
            </a:pPr>
            <a:r>
              <a:rPr lang="fr-FR" altLang="fr-FR" sz="1400" b="1" dirty="0">
                <a:solidFill>
                  <a:srgbClr val="FF00FF"/>
                </a:solidFill>
                <a:latin typeface="Verdana" pitchFamily="34" charset="0"/>
                <a:cs typeface="Arial" charset="0"/>
              </a:rPr>
              <a:t>Compter 170</a:t>
            </a:r>
            <a:r>
              <a:rPr lang="fr-FR" altLang="fr-FR" sz="1400" b="1" dirty="0">
                <a:solidFill>
                  <a:srgbClr val="FF00FF"/>
                </a:solidFill>
                <a:latin typeface="Verdana" pitchFamily="34" charset="0"/>
                <a:cs typeface="Times New Roman" pitchFamily="18" charset="0"/>
                <a:sym typeface="Symbol" pitchFamily="18" charset="2"/>
              </a:rPr>
              <a:t></a:t>
            </a:r>
            <a:r>
              <a:rPr lang="fr-FR" altLang="fr-FR" sz="1400" b="1" dirty="0">
                <a:solidFill>
                  <a:srgbClr val="FF00FF"/>
                </a:solidFill>
                <a:latin typeface="Verdana" pitchFamily="34" charset="0"/>
                <a:cs typeface="Arial" charset="0"/>
              </a:rPr>
              <a:t> depuis le nord dans le sens des aiguilles de la montre et marquer la trace.</a:t>
            </a:r>
          </a:p>
          <a:p>
            <a:pPr marL="342900" indent="-342900">
              <a:spcBef>
                <a:spcPts val="1200"/>
              </a:spcBef>
              <a:buClr>
                <a:schemeClr val="accent1"/>
              </a:buClr>
              <a:buAutoNum type="arabicPeriod"/>
            </a:pPr>
            <a:r>
              <a:rPr lang="fr-FR" altLang="fr-FR" sz="1400" b="1" dirty="0">
                <a:latin typeface="Verdana" pitchFamily="34" charset="0"/>
                <a:cs typeface="Arial" charset="0"/>
              </a:rPr>
              <a:t>Tourner la marque 170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jusqu’à coïncider avec le diamètre horizontal (soit 90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ou 270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compter 35</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à partir de l’extérieur le long du diamètre horizontal et marquer le point.</a:t>
            </a:r>
            <a:r>
              <a:rPr lang="fr-FR" altLang="fr-FR" sz="1400" b="1" dirty="0">
                <a:latin typeface="Verdana" pitchFamily="34" charset="0"/>
                <a:cs typeface="Times New Roman" pitchFamily="18" charset="0"/>
              </a:rPr>
              <a:t> </a:t>
            </a:r>
          </a:p>
          <a:p>
            <a:pPr marL="342900" indent="-342900">
              <a:spcBef>
                <a:spcPts val="1200"/>
              </a:spcBef>
              <a:buClr>
                <a:schemeClr val="accent1"/>
              </a:buClr>
              <a:buAutoNum type="arabicPeriod"/>
            </a:pPr>
            <a:r>
              <a:rPr lang="fr-FR" altLang="fr-FR" sz="1400" b="1" dirty="0">
                <a:latin typeface="Verdana" pitchFamily="34" charset="0"/>
                <a:cs typeface="Arial" charset="0"/>
              </a:rPr>
              <a:t>Retourner à la position initiale</a:t>
            </a:r>
          </a:p>
          <a:p>
            <a:pPr>
              <a:spcBef>
                <a:spcPts val="1200"/>
              </a:spcBef>
            </a:pPr>
            <a:r>
              <a:rPr lang="fr-FR" altLang="fr-FR" sz="1400" b="1" dirty="0">
                <a:latin typeface="Verdana" pitchFamily="34" charset="0"/>
                <a:cs typeface="Arial" charset="0"/>
              </a:rPr>
              <a:t>Le point noté 170/35 est la projection de la droite d’azimut 170 et de pendage 35°.</a:t>
            </a:r>
            <a:endParaRPr lang="fr-FR" altLang="fr-FR" sz="1400" b="1" dirty="0">
              <a:latin typeface="Verdana" pitchFamily="34" charset="0"/>
              <a:cs typeface="Times New Roman" pitchFamily="18" charset="0"/>
            </a:endParaRPr>
          </a:p>
        </p:txBody>
      </p:sp>
      <p:grpSp>
        <p:nvGrpSpPr>
          <p:cNvPr id="28" name="Groupe 27">
            <a:extLst>
              <a:ext uri="{FF2B5EF4-FFF2-40B4-BE49-F238E27FC236}">
                <a16:creationId xmlns:a16="http://schemas.microsoft.com/office/drawing/2014/main" id="{69B73542-2958-BC18-AF5D-03ABEA68A8A3}"/>
              </a:ext>
            </a:extLst>
          </p:cNvPr>
          <p:cNvGrpSpPr/>
          <p:nvPr/>
        </p:nvGrpSpPr>
        <p:grpSpPr>
          <a:xfrm>
            <a:off x="4357698" y="575648"/>
            <a:ext cx="4376420" cy="4329093"/>
            <a:chOff x="4357698" y="575648"/>
            <a:chExt cx="4376420" cy="4329093"/>
          </a:xfrm>
        </p:grpSpPr>
        <p:pic>
          <p:nvPicPr>
            <p:cNvPr id="15" name="Picture 35" descr="Net-1">
              <a:extLst>
                <a:ext uri="{FF2B5EF4-FFF2-40B4-BE49-F238E27FC236}">
                  <a16:creationId xmlns:a16="http://schemas.microsoft.com/office/drawing/2014/main" id="{9FA5E7EF-D343-3A96-003E-CF3564F929D9}"/>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sp>
          <p:nvSpPr>
            <p:cNvPr id="16" name="Oval 36">
              <a:extLst>
                <a:ext uri="{FF2B5EF4-FFF2-40B4-BE49-F238E27FC236}">
                  <a16:creationId xmlns:a16="http://schemas.microsoft.com/office/drawing/2014/main" id="{7FA1FB1D-0B17-75AB-3F5D-408393C375EF}"/>
                </a:ext>
              </a:extLst>
            </p:cNvPr>
            <p:cNvSpPr>
              <a:spLocks noChangeArrowheads="1"/>
            </p:cNvSpPr>
            <p:nvPr/>
          </p:nvSpPr>
          <p:spPr bwMode="auto">
            <a:xfrm>
              <a:off x="4531688" y="757258"/>
              <a:ext cx="4030980" cy="4030980"/>
            </a:xfrm>
            <a:prstGeom prst="ellipse">
              <a:avLst/>
            </a:prstGeom>
            <a:noFill/>
            <a:ln w="25400">
              <a:solidFill>
                <a:srgbClr val="008000"/>
              </a:solidFill>
              <a:round/>
              <a:headEnd/>
              <a:tailEnd/>
            </a:ln>
            <a:effectLst/>
          </p:spPr>
          <p:txBody>
            <a:bodyPr wrap="none" anchor="ctr"/>
            <a:lstStyle/>
            <a:p>
              <a:endParaRPr lang="en-GB"/>
            </a:p>
          </p:txBody>
        </p:sp>
        <p:sp>
          <p:nvSpPr>
            <p:cNvPr id="17" name="Line 37">
              <a:extLst>
                <a:ext uri="{FF2B5EF4-FFF2-40B4-BE49-F238E27FC236}">
                  <a16:creationId xmlns:a16="http://schemas.microsoft.com/office/drawing/2014/main" id="{DE611C1A-E295-7A1A-EC42-3AA06C5C1127}"/>
                </a:ext>
              </a:extLst>
            </p:cNvPr>
            <p:cNvSpPr>
              <a:spLocks noChangeShapeType="1"/>
            </p:cNvSpPr>
            <p:nvPr/>
          </p:nvSpPr>
          <p:spPr bwMode="auto">
            <a:xfrm flipV="1">
              <a:off x="6567498" y="575648"/>
              <a:ext cx="0" cy="288290"/>
            </a:xfrm>
            <a:prstGeom prst="line">
              <a:avLst/>
            </a:prstGeom>
            <a:noFill/>
            <a:ln w="38100">
              <a:solidFill>
                <a:srgbClr val="008000"/>
              </a:solidFill>
              <a:round/>
              <a:headEnd/>
              <a:tailEnd type="triangle" w="med" len="med"/>
            </a:ln>
            <a:effectLst/>
          </p:spPr>
          <p:txBody>
            <a:bodyPr/>
            <a:lstStyle/>
            <a:p>
              <a:endParaRPr lang="en-GB"/>
            </a:p>
          </p:txBody>
        </p:sp>
        <p:sp>
          <p:nvSpPr>
            <p:cNvPr id="18" name="Line 38">
              <a:extLst>
                <a:ext uri="{FF2B5EF4-FFF2-40B4-BE49-F238E27FC236}">
                  <a16:creationId xmlns:a16="http://schemas.microsoft.com/office/drawing/2014/main" id="{16A69639-2C28-C74B-B547-BC2E457FBB30}"/>
                </a:ext>
              </a:extLst>
            </p:cNvPr>
            <p:cNvSpPr>
              <a:spLocks noChangeShapeType="1"/>
            </p:cNvSpPr>
            <p:nvPr/>
          </p:nvSpPr>
          <p:spPr bwMode="auto">
            <a:xfrm rot="21000000">
              <a:off x="6901508" y="4601548"/>
              <a:ext cx="0" cy="288290"/>
            </a:xfrm>
            <a:prstGeom prst="line">
              <a:avLst/>
            </a:prstGeom>
            <a:noFill/>
            <a:ln w="38100">
              <a:solidFill>
                <a:srgbClr val="008000"/>
              </a:solidFill>
              <a:round/>
              <a:headEnd/>
              <a:tailEnd/>
            </a:ln>
            <a:effectLst/>
          </p:spPr>
          <p:txBody>
            <a:bodyPr/>
            <a:lstStyle/>
            <a:p>
              <a:endParaRPr lang="en-GB"/>
            </a:p>
          </p:txBody>
        </p:sp>
        <p:sp>
          <p:nvSpPr>
            <p:cNvPr id="23" name="Oval 39">
              <a:extLst>
                <a:ext uri="{FF2B5EF4-FFF2-40B4-BE49-F238E27FC236}">
                  <a16:creationId xmlns:a16="http://schemas.microsoft.com/office/drawing/2014/main" id="{E64F2979-E4F3-AFA2-4990-7D95676141E1}"/>
                </a:ext>
              </a:extLst>
            </p:cNvPr>
            <p:cNvSpPr>
              <a:spLocks noChangeArrowheads="1"/>
            </p:cNvSpPr>
            <p:nvPr/>
          </p:nvSpPr>
          <p:spPr bwMode="auto">
            <a:xfrm>
              <a:off x="6500188" y="2704168"/>
              <a:ext cx="115570" cy="115570"/>
            </a:xfrm>
            <a:prstGeom prst="ellipse">
              <a:avLst/>
            </a:prstGeom>
            <a:solidFill>
              <a:srgbClr val="008000"/>
            </a:solidFill>
            <a:ln w="12700">
              <a:noFill/>
              <a:round/>
              <a:headEnd/>
              <a:tailEnd/>
            </a:ln>
            <a:effectLst/>
          </p:spPr>
          <p:txBody>
            <a:bodyPr wrap="none" anchor="ctr"/>
            <a:lstStyle/>
            <a:p>
              <a:endParaRPr lang="en-GB"/>
            </a:p>
          </p:txBody>
        </p:sp>
        <p:sp>
          <p:nvSpPr>
            <p:cNvPr id="24" name="Text Box 40">
              <a:extLst>
                <a:ext uri="{FF2B5EF4-FFF2-40B4-BE49-F238E27FC236}">
                  <a16:creationId xmlns:a16="http://schemas.microsoft.com/office/drawing/2014/main" id="{0FE60D1E-3145-2F28-3D4A-A740904D50D6}"/>
                </a:ext>
              </a:extLst>
            </p:cNvPr>
            <p:cNvSpPr txBox="1">
              <a:spLocks noChangeArrowheads="1"/>
            </p:cNvSpPr>
            <p:nvPr/>
          </p:nvSpPr>
          <p:spPr bwMode="auto">
            <a:xfrm>
              <a:off x="6330008" y="814408"/>
              <a:ext cx="160754" cy="27976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p>
              <a:pPr>
                <a:spcBef>
                  <a:spcPct val="50000"/>
                </a:spcBef>
              </a:pPr>
              <a:r>
                <a:rPr lang="en-GB" b="1" dirty="0">
                  <a:solidFill>
                    <a:srgbClr val="FF00FF"/>
                  </a:solidFill>
                </a:rPr>
                <a:t>1</a:t>
              </a:r>
            </a:p>
          </p:txBody>
        </p:sp>
        <p:sp>
          <p:nvSpPr>
            <p:cNvPr id="25" name="Text Box 41">
              <a:extLst>
                <a:ext uri="{FF2B5EF4-FFF2-40B4-BE49-F238E27FC236}">
                  <a16:creationId xmlns:a16="http://schemas.microsoft.com/office/drawing/2014/main" id="{92F5758A-A666-2BA3-B1E5-C48C3AD1173D}"/>
                </a:ext>
              </a:extLst>
            </p:cNvPr>
            <p:cNvSpPr txBox="1">
              <a:spLocks noChangeArrowheads="1"/>
            </p:cNvSpPr>
            <p:nvPr/>
          </p:nvSpPr>
          <p:spPr bwMode="auto">
            <a:xfrm>
              <a:off x="6939608" y="4386918"/>
              <a:ext cx="160754" cy="27976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defPPr>
                <a:defRPr lang="fr-FR"/>
              </a:defPPr>
              <a:lvl1pPr>
                <a:spcBef>
                  <a:spcPct val="50000"/>
                </a:spcBef>
                <a:defRPr b="1">
                  <a:solidFill>
                    <a:srgbClr val="FF00FF"/>
                  </a:solidFill>
                </a:defRPr>
              </a:lvl1pPr>
            </a:lstStyle>
            <a:p>
              <a:r>
                <a:rPr lang="en-GB" dirty="0"/>
                <a:t>2</a:t>
              </a:r>
            </a:p>
          </p:txBody>
        </p:sp>
      </p:grpSp>
      <p:sp>
        <p:nvSpPr>
          <p:cNvPr id="26" name="Rectangle 25">
            <a:extLst>
              <a:ext uri="{FF2B5EF4-FFF2-40B4-BE49-F238E27FC236}">
                <a16:creationId xmlns:a16="http://schemas.microsoft.com/office/drawing/2014/main" id="{CA4994E6-22DB-73A4-C329-16C67F1FE1AA}"/>
              </a:ext>
            </a:extLst>
          </p:cNvPr>
          <p:cNvSpPr/>
          <p:nvPr/>
        </p:nvSpPr>
        <p:spPr>
          <a:xfrm>
            <a:off x="581332" y="699473"/>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d’une ligne 170,35</a:t>
            </a:r>
            <a:endParaRPr lang="fr-FR" altLang="fr-FR" sz="1600" b="1" dirty="0">
              <a:solidFill>
                <a:schemeClr val="tx2"/>
              </a:solidFill>
              <a:latin typeface="Verdana" pitchFamily="34" charset="0"/>
              <a:cs typeface="Times New Roman" pitchFamily="18" charset="0"/>
            </a:endParaRPr>
          </a:p>
        </p:txBody>
      </p:sp>
    </p:spTree>
    <p:extLst>
      <p:ext uri="{BB962C8B-B14F-4D97-AF65-F5344CB8AC3E}">
        <p14:creationId xmlns:p14="http://schemas.microsoft.com/office/powerpoint/2010/main" val="857290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5" descr="Net-1">
            <a:extLst>
              <a:ext uri="{FF2B5EF4-FFF2-40B4-BE49-F238E27FC236}">
                <a16:creationId xmlns:a16="http://schemas.microsoft.com/office/drawing/2014/main" id="{E133226A-4716-2BA1-20BD-036FD7D6976C}"/>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grpSp>
        <p:nvGrpSpPr>
          <p:cNvPr id="21" name="Group 19">
            <a:extLst>
              <a:ext uri="{FF2B5EF4-FFF2-40B4-BE49-F238E27FC236}">
                <a16:creationId xmlns:a16="http://schemas.microsoft.com/office/drawing/2014/main" id="{31CDE6C9-40DD-8BDA-D41C-3FFFF67CC0DD}"/>
              </a:ext>
            </a:extLst>
          </p:cNvPr>
          <p:cNvGrpSpPr>
            <a:grpSpLocks/>
          </p:cNvGrpSpPr>
          <p:nvPr/>
        </p:nvGrpSpPr>
        <p:grpSpPr bwMode="auto">
          <a:xfrm rot="16760756">
            <a:off x="4495493" y="625953"/>
            <a:ext cx="4030979" cy="4314190"/>
            <a:chOff x="2390" y="611"/>
            <a:chExt cx="3174" cy="3397"/>
          </a:xfrm>
        </p:grpSpPr>
        <p:sp>
          <p:nvSpPr>
            <p:cNvPr id="22" name="Oval 20">
              <a:extLst>
                <a:ext uri="{FF2B5EF4-FFF2-40B4-BE49-F238E27FC236}">
                  <a16:creationId xmlns:a16="http://schemas.microsoft.com/office/drawing/2014/main" id="{71BC8E94-469F-F92F-BA58-D53793116847}"/>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en-GB"/>
            </a:p>
          </p:txBody>
        </p:sp>
        <p:sp>
          <p:nvSpPr>
            <p:cNvPr id="28" name="Line 21">
              <a:extLst>
                <a:ext uri="{FF2B5EF4-FFF2-40B4-BE49-F238E27FC236}">
                  <a16:creationId xmlns:a16="http://schemas.microsoft.com/office/drawing/2014/main" id="{C53972CA-E8AE-9DA7-7C79-F82336BD2FBE}"/>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en-GB"/>
            </a:p>
          </p:txBody>
        </p:sp>
        <p:sp>
          <p:nvSpPr>
            <p:cNvPr id="29" name="Line 22">
              <a:extLst>
                <a:ext uri="{FF2B5EF4-FFF2-40B4-BE49-F238E27FC236}">
                  <a16:creationId xmlns:a16="http://schemas.microsoft.com/office/drawing/2014/main" id="{64B49236-F1A8-F0A9-D4FD-37F1E0FCBC0C}"/>
                </a:ext>
              </a:extLst>
            </p:cNvPr>
            <p:cNvSpPr>
              <a:spLocks noChangeShapeType="1"/>
            </p:cNvSpPr>
            <p:nvPr/>
          </p:nvSpPr>
          <p:spPr bwMode="auto">
            <a:xfrm rot="21000000">
              <a:off x="4248" y="3781"/>
              <a:ext cx="0" cy="227"/>
            </a:xfrm>
            <a:prstGeom prst="line">
              <a:avLst/>
            </a:prstGeom>
            <a:noFill/>
            <a:ln w="38100">
              <a:solidFill>
                <a:srgbClr val="008000"/>
              </a:solidFill>
              <a:round/>
              <a:headEnd/>
              <a:tailEnd/>
            </a:ln>
            <a:effectLst/>
          </p:spPr>
          <p:txBody>
            <a:bodyPr/>
            <a:lstStyle/>
            <a:p>
              <a:endParaRPr lang="en-GB"/>
            </a:p>
          </p:txBody>
        </p:sp>
        <p:sp>
          <p:nvSpPr>
            <p:cNvPr id="30" name="Oval 23">
              <a:extLst>
                <a:ext uri="{FF2B5EF4-FFF2-40B4-BE49-F238E27FC236}">
                  <a16:creationId xmlns:a16="http://schemas.microsoft.com/office/drawing/2014/main" id="{765072AF-104F-A7FE-8A6D-3F6311C26822}"/>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en-GB"/>
            </a:p>
          </p:txBody>
        </p:sp>
      </p:grpSp>
      <p:sp>
        <p:nvSpPr>
          <p:cNvPr id="31" name="AutoShape 24">
            <a:extLst>
              <a:ext uri="{FF2B5EF4-FFF2-40B4-BE49-F238E27FC236}">
                <a16:creationId xmlns:a16="http://schemas.microsoft.com/office/drawing/2014/main" id="{FB221205-EDD4-CC64-84AD-3811DE7CCAB2}"/>
              </a:ext>
            </a:extLst>
          </p:cNvPr>
          <p:cNvSpPr>
            <a:spLocks noChangeArrowheads="1"/>
          </p:cNvSpPr>
          <p:nvPr/>
        </p:nvSpPr>
        <p:spPr bwMode="auto">
          <a:xfrm rot="10800000" flipV="1">
            <a:off x="6126808" y="2396967"/>
            <a:ext cx="834390" cy="74803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8000"/>
          </a:solidFill>
          <a:ln w="12700">
            <a:noFill/>
            <a:miter lim="800000"/>
            <a:headEnd/>
            <a:tailEnd/>
          </a:ln>
          <a:effectLst/>
        </p:spPr>
        <p:txBody>
          <a:bodyPr wrap="none" anchor="ctr"/>
          <a:lstStyle/>
          <a:p>
            <a:endParaRPr lang="en-GB"/>
          </a:p>
        </p:txBody>
      </p:sp>
      <p:sp>
        <p:nvSpPr>
          <p:cNvPr id="32" name="Text Box 26">
            <a:extLst>
              <a:ext uri="{FF2B5EF4-FFF2-40B4-BE49-F238E27FC236}">
                <a16:creationId xmlns:a16="http://schemas.microsoft.com/office/drawing/2014/main" id="{F7B87BDC-15C8-A6A8-14B3-E21E20903006}"/>
              </a:ext>
            </a:extLst>
          </p:cNvPr>
          <p:cNvSpPr txBox="1">
            <a:spLocks noChangeArrowheads="1"/>
          </p:cNvSpPr>
          <p:nvPr/>
        </p:nvSpPr>
        <p:spPr bwMode="auto">
          <a:xfrm>
            <a:off x="7333308" y="2650967"/>
            <a:ext cx="160754" cy="279761"/>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defPPr>
              <a:defRPr lang="fr-FR"/>
            </a:defPPr>
            <a:lvl1pPr>
              <a:spcBef>
                <a:spcPct val="50000"/>
              </a:spcBef>
              <a:defRPr b="1">
                <a:solidFill>
                  <a:srgbClr val="FF00FF"/>
                </a:solidFill>
              </a:defRPr>
            </a:lvl1pPr>
          </a:lstStyle>
          <a:p>
            <a:r>
              <a:rPr lang="en-GB" dirty="0"/>
              <a:t>3</a:t>
            </a:r>
          </a:p>
        </p:txBody>
      </p:sp>
      <p:sp>
        <p:nvSpPr>
          <p:cNvPr id="33" name="Oval 25">
            <a:extLst>
              <a:ext uri="{FF2B5EF4-FFF2-40B4-BE49-F238E27FC236}">
                <a16:creationId xmlns:a16="http://schemas.microsoft.com/office/drawing/2014/main" id="{C08F0813-869A-8C70-EC4C-B65EB3063FB0}"/>
              </a:ext>
            </a:extLst>
          </p:cNvPr>
          <p:cNvSpPr>
            <a:spLocks noChangeAspect="1" noChangeArrowheads="1"/>
          </p:cNvSpPr>
          <p:nvPr/>
        </p:nvSpPr>
        <p:spPr bwMode="auto">
          <a:xfrm>
            <a:off x="7554548" y="2730978"/>
            <a:ext cx="115570" cy="115570"/>
          </a:xfrm>
          <a:prstGeom prst="ellipse">
            <a:avLst/>
          </a:prstGeom>
          <a:solidFill>
            <a:srgbClr val="FF0000"/>
          </a:solidFill>
          <a:ln w="12700">
            <a:noFill/>
            <a:round/>
            <a:headEnd/>
            <a:tailEnd/>
          </a:ln>
          <a:effectLst/>
        </p:spPr>
        <p:txBody>
          <a:bodyPr wrap="none" anchor="ctr"/>
          <a:lstStyle/>
          <a:p>
            <a:endParaRPr lang="en-GB"/>
          </a:p>
        </p:txBody>
      </p:sp>
      <p:sp>
        <p:nvSpPr>
          <p:cNvPr id="20" name="Text Box 3">
            <a:extLst>
              <a:ext uri="{FF2B5EF4-FFF2-40B4-BE49-F238E27FC236}">
                <a16:creationId xmlns:a16="http://schemas.microsoft.com/office/drawing/2014/main" id="{F2CECF36-9A65-0C7A-3672-B3228F9ECA7C}"/>
              </a:ext>
            </a:extLst>
          </p:cNvPr>
          <p:cNvSpPr txBox="1">
            <a:spLocks noChangeArrowheads="1"/>
          </p:cNvSpPr>
          <p:nvPr/>
        </p:nvSpPr>
        <p:spPr bwMode="auto">
          <a:xfrm>
            <a:off x="409882" y="1049062"/>
            <a:ext cx="4235808" cy="3919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1200"/>
              </a:spcBef>
              <a:buClr>
                <a:schemeClr val="accent1"/>
              </a:buClr>
              <a:buAutoNum type="arabicPeriod"/>
            </a:pPr>
            <a:r>
              <a:rPr lang="fr-FR" altLang="fr-FR" sz="1400" b="1" dirty="0">
                <a:latin typeface="Verdana" pitchFamily="34" charset="0"/>
                <a:cs typeface="Arial" charset="0"/>
              </a:rPr>
              <a:t>Marquer la position initiale nord/sud.</a:t>
            </a:r>
          </a:p>
          <a:p>
            <a:pPr marL="342900" indent="-342900">
              <a:spcBef>
                <a:spcPts val="1200"/>
              </a:spcBef>
              <a:buClr>
                <a:schemeClr val="accent1"/>
              </a:buClr>
              <a:buAutoNum type="arabicPeriod"/>
            </a:pPr>
            <a:r>
              <a:rPr lang="fr-FR" altLang="fr-FR" sz="1400" b="1" dirty="0">
                <a:latin typeface="Verdana" pitchFamily="34" charset="0"/>
                <a:cs typeface="Arial" charset="0"/>
              </a:rPr>
              <a:t>Compter 170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depuis le nord dans le sens des aiguilles de la montre et marquer la trace.</a:t>
            </a:r>
          </a:p>
          <a:p>
            <a:pPr marL="342900" indent="-342900">
              <a:spcBef>
                <a:spcPts val="1200"/>
              </a:spcBef>
              <a:buClr>
                <a:schemeClr val="accent1"/>
              </a:buClr>
              <a:buAutoNum type="arabicPeriod"/>
            </a:pPr>
            <a:r>
              <a:rPr lang="fr-FR" altLang="fr-FR" sz="1400" b="1" dirty="0">
                <a:solidFill>
                  <a:srgbClr val="FF00FF"/>
                </a:solidFill>
                <a:latin typeface="Verdana" pitchFamily="34" charset="0"/>
                <a:cs typeface="Arial" charset="0"/>
              </a:rPr>
              <a:t>Tourner la marque 170</a:t>
            </a:r>
            <a:r>
              <a:rPr lang="fr-FR" altLang="fr-FR" sz="1400" b="1" dirty="0">
                <a:solidFill>
                  <a:srgbClr val="FF00FF"/>
                </a:solidFill>
                <a:latin typeface="Verdana" pitchFamily="34" charset="0"/>
                <a:cs typeface="Times New Roman" pitchFamily="18" charset="0"/>
                <a:sym typeface="Symbol" pitchFamily="18" charset="2"/>
              </a:rPr>
              <a:t></a:t>
            </a:r>
            <a:r>
              <a:rPr lang="fr-FR" altLang="fr-FR" sz="1400" b="1" dirty="0">
                <a:solidFill>
                  <a:srgbClr val="FF00FF"/>
                </a:solidFill>
                <a:latin typeface="Verdana" pitchFamily="34" charset="0"/>
                <a:cs typeface="Arial" charset="0"/>
              </a:rPr>
              <a:t> jusqu’à coïncider avec le diamètre horizontal (soit 90</a:t>
            </a:r>
            <a:r>
              <a:rPr lang="fr-FR" altLang="fr-FR" sz="1400" b="1" dirty="0">
                <a:solidFill>
                  <a:srgbClr val="FF00FF"/>
                </a:solidFill>
                <a:latin typeface="Verdana" pitchFamily="34" charset="0"/>
                <a:cs typeface="Times New Roman" pitchFamily="18" charset="0"/>
                <a:sym typeface="Symbol" pitchFamily="18" charset="2"/>
              </a:rPr>
              <a:t></a:t>
            </a:r>
            <a:r>
              <a:rPr lang="fr-FR" altLang="fr-FR" sz="1400" b="1" dirty="0">
                <a:solidFill>
                  <a:srgbClr val="FF00FF"/>
                </a:solidFill>
                <a:latin typeface="Verdana" pitchFamily="34" charset="0"/>
                <a:cs typeface="Arial" charset="0"/>
              </a:rPr>
              <a:t> ou 270</a:t>
            </a:r>
            <a:r>
              <a:rPr lang="fr-FR" altLang="fr-FR" sz="1400" b="1" dirty="0">
                <a:solidFill>
                  <a:srgbClr val="FF00FF"/>
                </a:solidFill>
                <a:latin typeface="Verdana" pitchFamily="34" charset="0"/>
                <a:cs typeface="Times New Roman" pitchFamily="18" charset="0"/>
                <a:sym typeface="Symbol" pitchFamily="18" charset="2"/>
              </a:rPr>
              <a:t></a:t>
            </a:r>
            <a:r>
              <a:rPr lang="fr-FR" altLang="fr-FR" sz="1400" b="1" dirty="0">
                <a:solidFill>
                  <a:srgbClr val="FF00FF"/>
                </a:solidFill>
                <a:latin typeface="Verdana" pitchFamily="34" charset="0"/>
                <a:cs typeface="Arial" charset="0"/>
              </a:rPr>
              <a:t>), compter 35</a:t>
            </a:r>
            <a:r>
              <a:rPr lang="fr-FR" altLang="fr-FR" sz="1400" b="1" dirty="0">
                <a:solidFill>
                  <a:srgbClr val="FF00FF"/>
                </a:solidFill>
                <a:latin typeface="Verdana" pitchFamily="34" charset="0"/>
                <a:cs typeface="Times New Roman" pitchFamily="18" charset="0"/>
                <a:sym typeface="Symbol" pitchFamily="18" charset="2"/>
              </a:rPr>
              <a:t></a:t>
            </a:r>
            <a:r>
              <a:rPr lang="fr-FR" altLang="fr-FR" sz="1400" b="1" dirty="0">
                <a:solidFill>
                  <a:srgbClr val="FF00FF"/>
                </a:solidFill>
                <a:latin typeface="Verdana" pitchFamily="34" charset="0"/>
                <a:cs typeface="Arial" charset="0"/>
              </a:rPr>
              <a:t> à partir de l’extérieur le long du diamètre horizontal et marquer le point.</a:t>
            </a:r>
            <a:r>
              <a:rPr lang="fr-FR" altLang="fr-FR" sz="1400" b="1" dirty="0">
                <a:solidFill>
                  <a:srgbClr val="FF00FF"/>
                </a:solidFill>
                <a:latin typeface="Verdana" pitchFamily="34" charset="0"/>
                <a:cs typeface="Times New Roman" pitchFamily="18" charset="0"/>
              </a:rPr>
              <a:t> </a:t>
            </a:r>
          </a:p>
          <a:p>
            <a:pPr marL="342900" indent="-342900">
              <a:spcBef>
                <a:spcPts val="1200"/>
              </a:spcBef>
              <a:buClr>
                <a:schemeClr val="accent1"/>
              </a:buClr>
              <a:buAutoNum type="arabicPeriod"/>
            </a:pPr>
            <a:r>
              <a:rPr lang="fr-FR" altLang="fr-FR" sz="1400" b="1" dirty="0">
                <a:latin typeface="Verdana" pitchFamily="34" charset="0"/>
                <a:cs typeface="Arial" charset="0"/>
              </a:rPr>
              <a:t>Retourner à la position initiale</a:t>
            </a:r>
          </a:p>
          <a:p>
            <a:pPr>
              <a:spcBef>
                <a:spcPts val="1200"/>
              </a:spcBef>
            </a:pPr>
            <a:r>
              <a:rPr lang="fr-FR" altLang="fr-FR" sz="1400" b="1" dirty="0">
                <a:latin typeface="Verdana" pitchFamily="34" charset="0"/>
                <a:cs typeface="Arial" charset="0"/>
              </a:rPr>
              <a:t>Le point noté 170/35 est la projection de la droite d’azimut 170 et de pendage 35°.</a:t>
            </a:r>
            <a:endParaRPr lang="fr-FR" altLang="fr-FR" sz="1400" b="1" dirty="0">
              <a:latin typeface="Verdana" pitchFamily="34" charset="0"/>
              <a:cs typeface="Times New Roman" pitchFamily="18" charset="0"/>
            </a:endParaRP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hémisphérique d’une droite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17</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699473"/>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d’une ligne 170,35</a:t>
            </a:r>
            <a:endParaRPr lang="fr-FR" altLang="fr-FR" sz="1600" b="1" dirty="0">
              <a:solidFill>
                <a:schemeClr val="tx2"/>
              </a:solidFill>
              <a:latin typeface="Verdana" pitchFamily="34" charset="0"/>
              <a:cs typeface="Times New Roman" pitchFamily="18" charset="0"/>
            </a:endParaRPr>
          </a:p>
        </p:txBody>
      </p:sp>
    </p:spTree>
    <p:extLst>
      <p:ext uri="{BB962C8B-B14F-4D97-AF65-F5344CB8AC3E}">
        <p14:creationId xmlns:p14="http://schemas.microsoft.com/office/powerpoint/2010/main" val="26001988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76860C97-6026-F2F4-C862-FD058E421AAD}"/>
              </a:ext>
            </a:extLst>
          </p:cNvPr>
          <p:cNvSpPr txBox="1">
            <a:spLocks noChangeArrowheads="1"/>
          </p:cNvSpPr>
          <p:nvPr/>
        </p:nvSpPr>
        <p:spPr bwMode="auto">
          <a:xfrm>
            <a:off x="409882" y="1048333"/>
            <a:ext cx="4253041" cy="3919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1200"/>
              </a:spcBef>
              <a:buClr>
                <a:schemeClr val="accent1"/>
              </a:buClr>
              <a:buAutoNum type="arabicPeriod"/>
            </a:pPr>
            <a:r>
              <a:rPr lang="fr-FR" altLang="fr-FR" sz="1400" b="1" dirty="0">
                <a:latin typeface="Verdana" pitchFamily="34" charset="0"/>
                <a:cs typeface="Arial" charset="0"/>
              </a:rPr>
              <a:t>Marquer la position initiale nord/sud.</a:t>
            </a:r>
          </a:p>
          <a:p>
            <a:pPr marL="342900" indent="-342900">
              <a:spcBef>
                <a:spcPts val="1200"/>
              </a:spcBef>
              <a:buClr>
                <a:schemeClr val="accent1"/>
              </a:buClr>
              <a:buAutoNum type="arabicPeriod"/>
            </a:pPr>
            <a:r>
              <a:rPr lang="fr-FR" altLang="fr-FR" sz="1400" b="1" dirty="0">
                <a:latin typeface="Verdana" pitchFamily="34" charset="0"/>
                <a:cs typeface="Arial" charset="0"/>
              </a:rPr>
              <a:t>Compter 170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depuis le nord dans le sens des aiguilles de la montre et marquer la trace.</a:t>
            </a:r>
          </a:p>
          <a:p>
            <a:pPr marL="342900" indent="-342900">
              <a:spcBef>
                <a:spcPts val="1200"/>
              </a:spcBef>
              <a:buClr>
                <a:schemeClr val="accent1"/>
              </a:buClr>
              <a:buAutoNum type="arabicPeriod"/>
            </a:pPr>
            <a:r>
              <a:rPr lang="fr-FR" altLang="fr-FR" sz="1400" b="1" dirty="0">
                <a:latin typeface="Verdana" pitchFamily="34" charset="0"/>
                <a:cs typeface="Arial" charset="0"/>
              </a:rPr>
              <a:t>Tourner la marque 170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jusqu’à coïncider avec le diamètre horizontal (soit 90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ou 270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compter 35</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à partir de l’extérieur le long du diamètre horizontal et marquer le point.</a:t>
            </a:r>
            <a:r>
              <a:rPr lang="fr-FR" altLang="fr-FR" sz="1400" b="1" dirty="0">
                <a:latin typeface="Verdana" pitchFamily="34" charset="0"/>
                <a:cs typeface="Times New Roman" pitchFamily="18" charset="0"/>
              </a:rPr>
              <a:t> </a:t>
            </a:r>
          </a:p>
          <a:p>
            <a:pPr marL="342900" indent="-342900">
              <a:spcBef>
                <a:spcPts val="1200"/>
              </a:spcBef>
              <a:buClr>
                <a:schemeClr val="accent1"/>
              </a:buClr>
              <a:buAutoNum type="arabicPeriod"/>
            </a:pPr>
            <a:r>
              <a:rPr lang="fr-FR" altLang="fr-FR" sz="1400" b="1" dirty="0">
                <a:solidFill>
                  <a:srgbClr val="FF00FF"/>
                </a:solidFill>
                <a:latin typeface="Verdana" pitchFamily="34" charset="0"/>
                <a:cs typeface="Arial" charset="0"/>
              </a:rPr>
              <a:t>Retourner à la position initiale</a:t>
            </a:r>
          </a:p>
          <a:p>
            <a:pPr>
              <a:spcBef>
                <a:spcPts val="1200"/>
              </a:spcBef>
            </a:pPr>
            <a:r>
              <a:rPr lang="fr-FR" altLang="fr-FR" sz="1400" b="1" dirty="0">
                <a:latin typeface="Verdana" pitchFamily="34" charset="0"/>
                <a:cs typeface="Arial" charset="0"/>
              </a:rPr>
              <a:t>Le point noté 170/35 est la projection de la droite d’azimut 170 et de pendage 35°.</a:t>
            </a:r>
            <a:endParaRPr lang="fr-FR" altLang="fr-FR" sz="1400" b="1" dirty="0">
              <a:latin typeface="Verdana" pitchFamily="34" charset="0"/>
              <a:cs typeface="Times New Roman" pitchFamily="18" charset="0"/>
            </a:endParaRP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hémisphérique d’une droite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18</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699473"/>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d’une ligne 170,35</a:t>
            </a:r>
            <a:endParaRPr lang="fr-FR" altLang="fr-FR" sz="1600" b="1" dirty="0">
              <a:solidFill>
                <a:schemeClr val="tx2"/>
              </a:solidFill>
              <a:latin typeface="Verdana" pitchFamily="34" charset="0"/>
              <a:cs typeface="Times New Roman" pitchFamily="18" charset="0"/>
            </a:endParaRPr>
          </a:p>
        </p:txBody>
      </p:sp>
      <p:pic>
        <p:nvPicPr>
          <p:cNvPr id="25" name="Picture 35" descr="Net-1">
            <a:extLst>
              <a:ext uri="{FF2B5EF4-FFF2-40B4-BE49-F238E27FC236}">
                <a16:creationId xmlns:a16="http://schemas.microsoft.com/office/drawing/2014/main" id="{D3FEB48D-3B67-6773-26CD-81BE441D4D0B}"/>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grpSp>
        <p:nvGrpSpPr>
          <p:cNvPr id="44" name="Groupe 43">
            <a:extLst>
              <a:ext uri="{FF2B5EF4-FFF2-40B4-BE49-F238E27FC236}">
                <a16:creationId xmlns:a16="http://schemas.microsoft.com/office/drawing/2014/main" id="{8795C49F-ACB0-2B23-F698-4575FC5F696A}"/>
              </a:ext>
            </a:extLst>
          </p:cNvPr>
          <p:cNvGrpSpPr>
            <a:grpSpLocks noChangeAspect="1"/>
          </p:cNvGrpSpPr>
          <p:nvPr/>
        </p:nvGrpSpPr>
        <p:grpSpPr>
          <a:xfrm>
            <a:off x="4539298" y="589080"/>
            <a:ext cx="4030980" cy="4314190"/>
            <a:chOff x="3867801" y="516983"/>
            <a:chExt cx="5038725" cy="5392738"/>
          </a:xfrm>
        </p:grpSpPr>
        <p:grpSp>
          <p:nvGrpSpPr>
            <p:cNvPr id="34" name="Group 19">
              <a:extLst>
                <a:ext uri="{FF2B5EF4-FFF2-40B4-BE49-F238E27FC236}">
                  <a16:creationId xmlns:a16="http://schemas.microsoft.com/office/drawing/2014/main" id="{C99AC40E-A566-4E67-0A23-965FEA53E4D1}"/>
                </a:ext>
              </a:extLst>
            </p:cNvPr>
            <p:cNvGrpSpPr>
              <a:grpSpLocks/>
            </p:cNvGrpSpPr>
            <p:nvPr/>
          </p:nvGrpSpPr>
          <p:grpSpPr bwMode="auto">
            <a:xfrm rot="-20616">
              <a:off x="3867801" y="516983"/>
              <a:ext cx="5038725" cy="5392738"/>
              <a:chOff x="2390" y="611"/>
              <a:chExt cx="3174" cy="3397"/>
            </a:xfrm>
          </p:grpSpPr>
          <p:sp>
            <p:nvSpPr>
              <p:cNvPr id="36" name="Oval 20">
                <a:extLst>
                  <a:ext uri="{FF2B5EF4-FFF2-40B4-BE49-F238E27FC236}">
                    <a16:creationId xmlns:a16="http://schemas.microsoft.com/office/drawing/2014/main" id="{4092696B-535D-9489-2146-CC3215F2FA73}"/>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en-GB"/>
              </a:p>
            </p:txBody>
          </p:sp>
          <p:sp>
            <p:nvSpPr>
              <p:cNvPr id="37" name="Line 21">
                <a:extLst>
                  <a:ext uri="{FF2B5EF4-FFF2-40B4-BE49-F238E27FC236}">
                    <a16:creationId xmlns:a16="http://schemas.microsoft.com/office/drawing/2014/main" id="{635A5654-8687-58C4-48EF-08D9B6B17F84}"/>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en-GB"/>
              </a:p>
            </p:txBody>
          </p:sp>
          <p:sp>
            <p:nvSpPr>
              <p:cNvPr id="38" name="Line 22">
                <a:extLst>
                  <a:ext uri="{FF2B5EF4-FFF2-40B4-BE49-F238E27FC236}">
                    <a16:creationId xmlns:a16="http://schemas.microsoft.com/office/drawing/2014/main" id="{0EC57DCD-2D6C-A371-DCB8-EC1D2263399F}"/>
                  </a:ext>
                </a:extLst>
              </p:cNvPr>
              <p:cNvSpPr>
                <a:spLocks noChangeShapeType="1"/>
              </p:cNvSpPr>
              <p:nvPr/>
            </p:nvSpPr>
            <p:spPr bwMode="auto">
              <a:xfrm rot="21000000">
                <a:off x="4248" y="3781"/>
                <a:ext cx="0" cy="227"/>
              </a:xfrm>
              <a:prstGeom prst="line">
                <a:avLst/>
              </a:prstGeom>
              <a:noFill/>
              <a:ln w="38100">
                <a:solidFill>
                  <a:srgbClr val="008000"/>
                </a:solidFill>
                <a:round/>
                <a:headEnd/>
                <a:tailEnd/>
              </a:ln>
              <a:effectLst/>
            </p:spPr>
            <p:txBody>
              <a:bodyPr/>
              <a:lstStyle/>
              <a:p>
                <a:endParaRPr lang="en-GB"/>
              </a:p>
            </p:txBody>
          </p:sp>
          <p:sp>
            <p:nvSpPr>
              <p:cNvPr id="39" name="Oval 23">
                <a:extLst>
                  <a:ext uri="{FF2B5EF4-FFF2-40B4-BE49-F238E27FC236}">
                    <a16:creationId xmlns:a16="http://schemas.microsoft.com/office/drawing/2014/main" id="{E2AC74B0-494A-7665-AAAA-9F787E5CFE6D}"/>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en-GB"/>
              </a:p>
            </p:txBody>
          </p:sp>
        </p:grpSp>
        <p:sp>
          <p:nvSpPr>
            <p:cNvPr id="40" name="AutoShape 24">
              <a:extLst>
                <a:ext uri="{FF2B5EF4-FFF2-40B4-BE49-F238E27FC236}">
                  <a16:creationId xmlns:a16="http://schemas.microsoft.com/office/drawing/2014/main" id="{B6D561B4-33AA-22D5-8AC6-ECF36AD2EC09}"/>
                </a:ext>
              </a:extLst>
            </p:cNvPr>
            <p:cNvSpPr>
              <a:spLocks noChangeArrowheads="1"/>
            </p:cNvSpPr>
            <p:nvPr/>
          </p:nvSpPr>
          <p:spPr bwMode="auto">
            <a:xfrm rot="-7439105">
              <a:off x="5885514" y="2783933"/>
              <a:ext cx="1042988" cy="935037"/>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8000"/>
            </a:solidFill>
            <a:ln w="12700">
              <a:noFill/>
              <a:miter lim="800000"/>
              <a:headEnd/>
              <a:tailEnd/>
            </a:ln>
            <a:effectLst/>
          </p:spPr>
          <p:txBody>
            <a:bodyPr wrap="none" anchor="ctr"/>
            <a:lstStyle/>
            <a:p>
              <a:endParaRPr lang="en-GB"/>
            </a:p>
          </p:txBody>
        </p:sp>
        <p:sp>
          <p:nvSpPr>
            <p:cNvPr id="41" name="Text Box 26">
              <a:extLst>
                <a:ext uri="{FF2B5EF4-FFF2-40B4-BE49-F238E27FC236}">
                  <a16:creationId xmlns:a16="http://schemas.microsoft.com/office/drawing/2014/main" id="{58065C20-73ED-E52D-ABFD-51A8883A9BCE}"/>
                </a:ext>
              </a:extLst>
            </p:cNvPr>
            <p:cNvSpPr txBox="1">
              <a:spLocks noChangeArrowheads="1"/>
            </p:cNvSpPr>
            <p:nvPr/>
          </p:nvSpPr>
          <p:spPr bwMode="auto">
            <a:xfrm>
              <a:off x="6158564" y="3969796"/>
              <a:ext cx="200943" cy="34970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defPPr>
                <a:defRPr lang="fr-FR"/>
              </a:defPPr>
              <a:lvl1pPr>
                <a:spcBef>
                  <a:spcPct val="50000"/>
                </a:spcBef>
                <a:defRPr b="1">
                  <a:solidFill>
                    <a:srgbClr val="FF00FF"/>
                  </a:solidFill>
                </a:defRPr>
              </a:lvl1pPr>
            </a:lstStyle>
            <a:p>
              <a:r>
                <a:rPr lang="en-GB" dirty="0"/>
                <a:t>4</a:t>
              </a:r>
            </a:p>
          </p:txBody>
        </p:sp>
        <p:sp>
          <p:nvSpPr>
            <p:cNvPr id="42" name="Oval 25">
              <a:extLst>
                <a:ext uri="{FF2B5EF4-FFF2-40B4-BE49-F238E27FC236}">
                  <a16:creationId xmlns:a16="http://schemas.microsoft.com/office/drawing/2014/main" id="{6687D11E-F294-EE7A-2771-CAAAA48BE60E}"/>
                </a:ext>
              </a:extLst>
            </p:cNvPr>
            <p:cNvSpPr>
              <a:spLocks noChangeAspect="1" noChangeArrowheads="1"/>
            </p:cNvSpPr>
            <p:nvPr/>
          </p:nvSpPr>
          <p:spPr bwMode="auto">
            <a:xfrm rot="4800000">
              <a:off x="6529555" y="4488910"/>
              <a:ext cx="144463" cy="144462"/>
            </a:xfrm>
            <a:prstGeom prst="ellipse">
              <a:avLst/>
            </a:prstGeom>
            <a:solidFill>
              <a:srgbClr val="FF0000"/>
            </a:solidFill>
            <a:ln w="12700">
              <a:noFill/>
              <a:round/>
              <a:headEnd/>
              <a:tailEnd/>
            </a:ln>
            <a:effectLst/>
          </p:spPr>
          <p:txBody>
            <a:bodyPr wrap="none" anchor="ctr"/>
            <a:lstStyle/>
            <a:p>
              <a:endParaRPr lang="en-GB"/>
            </a:p>
          </p:txBody>
        </p:sp>
        <p:sp>
          <p:nvSpPr>
            <p:cNvPr id="43" name="Text Box 27">
              <a:extLst>
                <a:ext uri="{FF2B5EF4-FFF2-40B4-BE49-F238E27FC236}">
                  <a16:creationId xmlns:a16="http://schemas.microsoft.com/office/drawing/2014/main" id="{FD256527-CDB2-7F0A-B39B-A4723031C28B}"/>
                </a:ext>
              </a:extLst>
            </p:cNvPr>
            <p:cNvSpPr txBox="1">
              <a:spLocks noChangeArrowheads="1"/>
            </p:cNvSpPr>
            <p:nvPr/>
          </p:nvSpPr>
          <p:spPr bwMode="auto">
            <a:xfrm>
              <a:off x="6768164" y="4531771"/>
              <a:ext cx="771525" cy="347662"/>
            </a:xfrm>
            <a:prstGeom prst="rect">
              <a:avLst/>
            </a:prstGeom>
            <a:noFill/>
            <a:ln w="12700">
              <a:noFill/>
              <a:miter lim="800000"/>
              <a:headEnd/>
              <a:tailEnd/>
            </a:ln>
            <a:effectLst/>
          </p:spPr>
          <p:txBody>
            <a:bodyPr wrap="none" lIns="36000" tIns="36000" rIns="36000" bIns="36000">
              <a:spAutoFit/>
            </a:bodyPr>
            <a:lstStyle/>
            <a:p>
              <a:pPr>
                <a:spcBef>
                  <a:spcPct val="50000"/>
                </a:spcBef>
              </a:pPr>
              <a:r>
                <a:rPr lang="en-GB" b="1" dirty="0">
                  <a:solidFill>
                    <a:srgbClr val="FF0000"/>
                  </a:solidFill>
                </a:rPr>
                <a:t>170/35</a:t>
              </a:r>
            </a:p>
          </p:txBody>
        </p:sp>
      </p:grpSp>
    </p:spTree>
    <p:extLst>
      <p:ext uri="{BB962C8B-B14F-4D97-AF65-F5344CB8AC3E}">
        <p14:creationId xmlns:p14="http://schemas.microsoft.com/office/powerpoint/2010/main" val="22266921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76860C97-6026-F2F4-C862-FD058E421AAD}"/>
              </a:ext>
            </a:extLst>
          </p:cNvPr>
          <p:cNvSpPr txBox="1">
            <a:spLocks noChangeArrowheads="1"/>
          </p:cNvSpPr>
          <p:nvPr/>
        </p:nvSpPr>
        <p:spPr bwMode="auto">
          <a:xfrm>
            <a:off x="409882" y="1048333"/>
            <a:ext cx="4253041" cy="3919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1200"/>
              </a:spcBef>
              <a:buClr>
                <a:schemeClr val="accent1"/>
              </a:buClr>
              <a:buAutoNum type="arabicPeriod"/>
            </a:pPr>
            <a:r>
              <a:rPr lang="fr-FR" altLang="fr-FR" sz="1400" b="1" dirty="0">
                <a:latin typeface="Verdana" pitchFamily="34" charset="0"/>
                <a:cs typeface="Arial" charset="0"/>
              </a:rPr>
              <a:t>Marquer la position initiale nord/sud.</a:t>
            </a:r>
          </a:p>
          <a:p>
            <a:pPr marL="342900" indent="-342900">
              <a:spcBef>
                <a:spcPts val="1200"/>
              </a:spcBef>
              <a:buClr>
                <a:schemeClr val="accent1"/>
              </a:buClr>
              <a:buAutoNum type="arabicPeriod"/>
            </a:pPr>
            <a:r>
              <a:rPr lang="fr-FR" altLang="fr-FR" sz="1400" b="1" dirty="0">
                <a:latin typeface="Verdana" pitchFamily="34" charset="0"/>
                <a:cs typeface="Arial" charset="0"/>
              </a:rPr>
              <a:t>Compter 170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depuis le nord dans le sens des aiguilles de la montre et marquer la trace.</a:t>
            </a:r>
          </a:p>
          <a:p>
            <a:pPr marL="342900" indent="-342900">
              <a:spcBef>
                <a:spcPts val="1200"/>
              </a:spcBef>
              <a:buClr>
                <a:schemeClr val="accent1"/>
              </a:buClr>
              <a:buAutoNum type="arabicPeriod"/>
            </a:pPr>
            <a:r>
              <a:rPr lang="fr-FR" altLang="fr-FR" sz="1400" b="1" dirty="0">
                <a:latin typeface="Verdana" pitchFamily="34" charset="0"/>
                <a:cs typeface="Arial" charset="0"/>
              </a:rPr>
              <a:t>Tourner la marque 170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jusqu’à coïncider avec le diamètre horizontal (soit 90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ou 270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compter 35</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à partir de l’extérieur le long du diamètre horizontal et marquer le point.</a:t>
            </a:r>
            <a:r>
              <a:rPr lang="fr-FR" altLang="fr-FR" sz="1400" b="1" dirty="0">
                <a:latin typeface="Verdana" pitchFamily="34" charset="0"/>
                <a:cs typeface="Times New Roman" pitchFamily="18" charset="0"/>
              </a:rPr>
              <a:t> </a:t>
            </a:r>
          </a:p>
          <a:p>
            <a:pPr marL="342900" indent="-342900">
              <a:spcBef>
                <a:spcPts val="1200"/>
              </a:spcBef>
              <a:buClr>
                <a:schemeClr val="accent1"/>
              </a:buClr>
              <a:buAutoNum type="arabicPeriod"/>
            </a:pPr>
            <a:r>
              <a:rPr lang="fr-FR" altLang="fr-FR" sz="1400" b="1" dirty="0">
                <a:latin typeface="Verdana" pitchFamily="34" charset="0"/>
                <a:cs typeface="Arial" charset="0"/>
              </a:rPr>
              <a:t>Retourner à la position initiale</a:t>
            </a:r>
          </a:p>
          <a:p>
            <a:pPr>
              <a:spcBef>
                <a:spcPts val="1200"/>
              </a:spcBef>
            </a:pPr>
            <a:r>
              <a:rPr lang="fr-FR" altLang="fr-FR" sz="1400" b="1" dirty="0">
                <a:solidFill>
                  <a:schemeClr val="accent1"/>
                </a:solidFill>
                <a:latin typeface="Verdana" pitchFamily="34" charset="0"/>
                <a:cs typeface="Arial" charset="0"/>
              </a:rPr>
              <a:t>Le point noté 170/35 est la projection de la droite d’azimut 170 et de pendage 35°.</a:t>
            </a:r>
            <a:endParaRPr lang="fr-FR" altLang="fr-FR" sz="1400" b="1" dirty="0">
              <a:solidFill>
                <a:schemeClr val="accent1"/>
              </a:solidFill>
              <a:latin typeface="Verdana" pitchFamily="34" charset="0"/>
              <a:cs typeface="Times New Roman" pitchFamily="18" charset="0"/>
            </a:endParaRP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Projection hémisphérique d’une droite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19</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699473"/>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d’une ligne 170,35</a:t>
            </a:r>
            <a:endParaRPr lang="fr-FR" altLang="fr-FR" sz="1600" b="1" dirty="0">
              <a:solidFill>
                <a:schemeClr val="tx2"/>
              </a:solidFill>
              <a:latin typeface="Verdana" pitchFamily="34" charset="0"/>
              <a:cs typeface="Times New Roman" pitchFamily="18" charset="0"/>
            </a:endParaRPr>
          </a:p>
        </p:txBody>
      </p:sp>
      <p:grpSp>
        <p:nvGrpSpPr>
          <p:cNvPr id="44" name="Groupe 43">
            <a:extLst>
              <a:ext uri="{FF2B5EF4-FFF2-40B4-BE49-F238E27FC236}">
                <a16:creationId xmlns:a16="http://schemas.microsoft.com/office/drawing/2014/main" id="{8795C49F-ACB0-2B23-F698-4575FC5F696A}"/>
              </a:ext>
            </a:extLst>
          </p:cNvPr>
          <p:cNvGrpSpPr>
            <a:grpSpLocks noChangeAspect="1"/>
          </p:cNvGrpSpPr>
          <p:nvPr/>
        </p:nvGrpSpPr>
        <p:grpSpPr>
          <a:xfrm>
            <a:off x="4539298" y="589080"/>
            <a:ext cx="4030980" cy="4314190"/>
            <a:chOff x="3867801" y="516983"/>
            <a:chExt cx="5038725" cy="5392738"/>
          </a:xfrm>
        </p:grpSpPr>
        <p:grpSp>
          <p:nvGrpSpPr>
            <p:cNvPr id="34" name="Group 19">
              <a:extLst>
                <a:ext uri="{FF2B5EF4-FFF2-40B4-BE49-F238E27FC236}">
                  <a16:creationId xmlns:a16="http://schemas.microsoft.com/office/drawing/2014/main" id="{C99AC40E-A566-4E67-0A23-965FEA53E4D1}"/>
                </a:ext>
              </a:extLst>
            </p:cNvPr>
            <p:cNvGrpSpPr>
              <a:grpSpLocks/>
            </p:cNvGrpSpPr>
            <p:nvPr/>
          </p:nvGrpSpPr>
          <p:grpSpPr bwMode="auto">
            <a:xfrm rot="-20616">
              <a:off x="3867801" y="516983"/>
              <a:ext cx="5038725" cy="5392738"/>
              <a:chOff x="2390" y="611"/>
              <a:chExt cx="3174" cy="3397"/>
            </a:xfrm>
          </p:grpSpPr>
          <p:sp>
            <p:nvSpPr>
              <p:cNvPr id="36" name="Oval 20">
                <a:extLst>
                  <a:ext uri="{FF2B5EF4-FFF2-40B4-BE49-F238E27FC236}">
                    <a16:creationId xmlns:a16="http://schemas.microsoft.com/office/drawing/2014/main" id="{4092696B-535D-9489-2146-CC3215F2FA73}"/>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en-GB"/>
              </a:p>
            </p:txBody>
          </p:sp>
          <p:sp>
            <p:nvSpPr>
              <p:cNvPr id="37" name="Line 21">
                <a:extLst>
                  <a:ext uri="{FF2B5EF4-FFF2-40B4-BE49-F238E27FC236}">
                    <a16:creationId xmlns:a16="http://schemas.microsoft.com/office/drawing/2014/main" id="{635A5654-8687-58C4-48EF-08D9B6B17F84}"/>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en-GB"/>
              </a:p>
            </p:txBody>
          </p:sp>
          <p:sp>
            <p:nvSpPr>
              <p:cNvPr id="38" name="Line 22">
                <a:extLst>
                  <a:ext uri="{FF2B5EF4-FFF2-40B4-BE49-F238E27FC236}">
                    <a16:creationId xmlns:a16="http://schemas.microsoft.com/office/drawing/2014/main" id="{0EC57DCD-2D6C-A371-DCB8-EC1D2263399F}"/>
                  </a:ext>
                </a:extLst>
              </p:cNvPr>
              <p:cNvSpPr>
                <a:spLocks noChangeShapeType="1"/>
              </p:cNvSpPr>
              <p:nvPr/>
            </p:nvSpPr>
            <p:spPr bwMode="auto">
              <a:xfrm rot="21000000">
                <a:off x="4248" y="3781"/>
                <a:ext cx="0" cy="227"/>
              </a:xfrm>
              <a:prstGeom prst="line">
                <a:avLst/>
              </a:prstGeom>
              <a:noFill/>
              <a:ln w="38100">
                <a:solidFill>
                  <a:srgbClr val="008000"/>
                </a:solidFill>
                <a:round/>
                <a:headEnd/>
                <a:tailEnd/>
              </a:ln>
              <a:effectLst/>
            </p:spPr>
            <p:txBody>
              <a:bodyPr/>
              <a:lstStyle/>
              <a:p>
                <a:endParaRPr lang="en-GB"/>
              </a:p>
            </p:txBody>
          </p:sp>
          <p:sp>
            <p:nvSpPr>
              <p:cNvPr id="39" name="Oval 23">
                <a:extLst>
                  <a:ext uri="{FF2B5EF4-FFF2-40B4-BE49-F238E27FC236}">
                    <a16:creationId xmlns:a16="http://schemas.microsoft.com/office/drawing/2014/main" id="{E2AC74B0-494A-7665-AAAA-9F787E5CFE6D}"/>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en-GB"/>
              </a:p>
            </p:txBody>
          </p:sp>
        </p:grpSp>
        <p:sp>
          <p:nvSpPr>
            <p:cNvPr id="42" name="Oval 25">
              <a:extLst>
                <a:ext uri="{FF2B5EF4-FFF2-40B4-BE49-F238E27FC236}">
                  <a16:creationId xmlns:a16="http://schemas.microsoft.com/office/drawing/2014/main" id="{6687D11E-F294-EE7A-2771-CAAAA48BE60E}"/>
                </a:ext>
              </a:extLst>
            </p:cNvPr>
            <p:cNvSpPr>
              <a:spLocks noChangeAspect="1" noChangeArrowheads="1"/>
            </p:cNvSpPr>
            <p:nvPr/>
          </p:nvSpPr>
          <p:spPr bwMode="auto">
            <a:xfrm rot="4800000">
              <a:off x="6529555" y="4488910"/>
              <a:ext cx="144463" cy="144462"/>
            </a:xfrm>
            <a:prstGeom prst="ellipse">
              <a:avLst/>
            </a:prstGeom>
            <a:solidFill>
              <a:srgbClr val="FF0000"/>
            </a:solidFill>
            <a:ln w="12700">
              <a:noFill/>
              <a:round/>
              <a:headEnd/>
              <a:tailEnd/>
            </a:ln>
            <a:effectLst/>
          </p:spPr>
          <p:txBody>
            <a:bodyPr wrap="none" anchor="ctr"/>
            <a:lstStyle/>
            <a:p>
              <a:endParaRPr lang="en-GB"/>
            </a:p>
          </p:txBody>
        </p:sp>
        <p:sp>
          <p:nvSpPr>
            <p:cNvPr id="43" name="Text Box 27">
              <a:extLst>
                <a:ext uri="{FF2B5EF4-FFF2-40B4-BE49-F238E27FC236}">
                  <a16:creationId xmlns:a16="http://schemas.microsoft.com/office/drawing/2014/main" id="{FD256527-CDB2-7F0A-B39B-A4723031C28B}"/>
                </a:ext>
              </a:extLst>
            </p:cNvPr>
            <p:cNvSpPr txBox="1">
              <a:spLocks noChangeArrowheads="1"/>
            </p:cNvSpPr>
            <p:nvPr/>
          </p:nvSpPr>
          <p:spPr bwMode="auto">
            <a:xfrm>
              <a:off x="6768164" y="4531771"/>
              <a:ext cx="771525" cy="347662"/>
            </a:xfrm>
            <a:prstGeom prst="rect">
              <a:avLst/>
            </a:prstGeom>
            <a:noFill/>
            <a:ln w="12700">
              <a:noFill/>
              <a:miter lim="800000"/>
              <a:headEnd/>
              <a:tailEnd/>
            </a:ln>
            <a:effectLst/>
          </p:spPr>
          <p:txBody>
            <a:bodyPr wrap="none" lIns="36000" tIns="36000" rIns="36000" bIns="36000">
              <a:spAutoFit/>
            </a:bodyPr>
            <a:lstStyle/>
            <a:p>
              <a:pPr>
                <a:spcBef>
                  <a:spcPct val="50000"/>
                </a:spcBef>
              </a:pPr>
              <a:r>
                <a:rPr lang="en-GB" b="1" dirty="0">
                  <a:solidFill>
                    <a:srgbClr val="FF0000"/>
                  </a:solidFill>
                </a:rPr>
                <a:t>170/35</a:t>
              </a:r>
            </a:p>
          </p:txBody>
        </p:sp>
      </p:grpSp>
    </p:spTree>
    <p:extLst>
      <p:ext uri="{BB962C8B-B14F-4D97-AF65-F5344CB8AC3E}">
        <p14:creationId xmlns:p14="http://schemas.microsoft.com/office/powerpoint/2010/main" val="32968120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76860C97-6026-F2F4-C862-FD058E421AAD}"/>
              </a:ext>
            </a:extLst>
          </p:cNvPr>
          <p:cNvSpPr txBox="1">
            <a:spLocks noChangeArrowheads="1"/>
          </p:cNvSpPr>
          <p:nvPr/>
        </p:nvSpPr>
        <p:spPr bwMode="auto">
          <a:xfrm>
            <a:off x="409882" y="874708"/>
            <a:ext cx="4253041" cy="4350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900"/>
              </a:spcBef>
              <a:buClr>
                <a:schemeClr val="accent1"/>
              </a:buClr>
              <a:buAutoNum type="arabicPeriod"/>
            </a:pPr>
            <a:r>
              <a:rPr lang="fr-FR" altLang="fr-FR" sz="1400" b="1" dirty="0">
                <a:solidFill>
                  <a:srgbClr val="FF00FF"/>
                </a:solidFill>
                <a:latin typeface="Verdana" pitchFamily="34" charset="0"/>
                <a:cs typeface="Arial" charset="0"/>
              </a:rPr>
              <a:t>Marquer la position initiale nord/sud.</a:t>
            </a:r>
          </a:p>
          <a:p>
            <a:pPr marL="342900" indent="-342900">
              <a:spcBef>
                <a:spcPts val="900"/>
              </a:spcBef>
              <a:buClr>
                <a:schemeClr val="accent1"/>
              </a:buClr>
              <a:buAutoNum type="arabicPeriod"/>
            </a:pPr>
            <a:r>
              <a:rPr lang="fr-FR" altLang="fr-FR" sz="1400" b="1" dirty="0">
                <a:solidFill>
                  <a:srgbClr val="FF00FF"/>
                </a:solidFill>
                <a:latin typeface="Verdana" pitchFamily="34" charset="0"/>
                <a:cs typeface="Arial" charset="0"/>
              </a:rPr>
              <a:t>Compter 170</a:t>
            </a:r>
            <a:r>
              <a:rPr lang="fr-FR" altLang="fr-FR" sz="1400" b="1" dirty="0">
                <a:solidFill>
                  <a:srgbClr val="FF00FF"/>
                </a:solidFill>
                <a:latin typeface="Verdana" pitchFamily="34" charset="0"/>
                <a:cs typeface="Times New Roman" pitchFamily="18" charset="0"/>
                <a:sym typeface="Symbol" pitchFamily="18" charset="2"/>
              </a:rPr>
              <a:t></a:t>
            </a:r>
            <a:r>
              <a:rPr lang="fr-FR" altLang="fr-FR" sz="1400" b="1" dirty="0">
                <a:solidFill>
                  <a:srgbClr val="FF00FF"/>
                </a:solidFill>
                <a:latin typeface="Verdana" pitchFamily="34" charset="0"/>
                <a:cs typeface="Arial" charset="0"/>
              </a:rPr>
              <a:t> depuis le nord dans le sens des aiguilles de la montre et marquer la trace.</a:t>
            </a:r>
          </a:p>
          <a:p>
            <a:pPr marL="342900" indent="-342900">
              <a:spcBef>
                <a:spcPts val="900"/>
              </a:spcBef>
              <a:buClr>
                <a:schemeClr val="accent1"/>
              </a:buClr>
              <a:buAutoNum type="arabicPeriod"/>
            </a:pPr>
            <a:r>
              <a:rPr lang="fr-FR" altLang="fr-FR" sz="1400" b="1" dirty="0">
                <a:latin typeface="Verdana" pitchFamily="34" charset="0"/>
                <a:cs typeface="Arial" charset="0"/>
              </a:rPr>
              <a:t>Tourner la marque 170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jusqu’à coïncider avec le diamètre horizontal (soit 90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ou 270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compter 35</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à partir de l’extérieur le long du diamètre horizontal et marquer le point. Le point marqué est la ligne de plus grande pente du plan.</a:t>
            </a:r>
          </a:p>
          <a:p>
            <a:pPr marL="342900" indent="-342900">
              <a:spcBef>
                <a:spcPts val="900"/>
              </a:spcBef>
              <a:buClr>
                <a:schemeClr val="accent1"/>
              </a:buClr>
              <a:buAutoNum type="arabicPeriod"/>
            </a:pPr>
            <a:r>
              <a:rPr lang="fr-FR" altLang="fr-FR" sz="1400" b="1" dirty="0">
                <a:latin typeface="Verdana" pitchFamily="34" charset="0"/>
                <a:cs typeface="Arial" charset="0"/>
              </a:rPr>
              <a:t>Dans la même position, dessiner le cercle en suivant le canevas.</a:t>
            </a:r>
          </a:p>
          <a:p>
            <a:pPr marL="342900" indent="-342900">
              <a:spcBef>
                <a:spcPts val="900"/>
              </a:spcBef>
              <a:buClr>
                <a:schemeClr val="accent1"/>
              </a:buClr>
              <a:buFontTx/>
              <a:buAutoNum type="arabicPeriod"/>
            </a:pPr>
            <a:r>
              <a:rPr lang="fr-FR" altLang="fr-FR" sz="1400" b="1" dirty="0">
                <a:latin typeface="Verdana" pitchFamily="34" charset="0"/>
                <a:cs typeface="Arial" charset="0"/>
              </a:rPr>
              <a:t>Retourner à la position initiale</a:t>
            </a: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Trace </a:t>
            </a:r>
            <a:r>
              <a:rPr lang="fr-FR" dirty="0" err="1"/>
              <a:t>cyclographique</a:t>
            </a:r>
            <a:r>
              <a:rPr lang="fr-FR" dirty="0"/>
              <a:t>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20</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560576"/>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 plan 170,35</a:t>
            </a:r>
          </a:p>
        </p:txBody>
      </p:sp>
      <p:pic>
        <p:nvPicPr>
          <p:cNvPr id="8" name="Picture 35" descr="Net-1">
            <a:extLst>
              <a:ext uri="{FF2B5EF4-FFF2-40B4-BE49-F238E27FC236}">
                <a16:creationId xmlns:a16="http://schemas.microsoft.com/office/drawing/2014/main" id="{C635B17C-A41A-85D4-EBAC-15C9B6FE27F3}"/>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grpSp>
        <p:nvGrpSpPr>
          <p:cNvPr id="16" name="Groupe 15">
            <a:extLst>
              <a:ext uri="{FF2B5EF4-FFF2-40B4-BE49-F238E27FC236}">
                <a16:creationId xmlns:a16="http://schemas.microsoft.com/office/drawing/2014/main" id="{6811E8B3-FAE5-69B6-5F28-837DF77750FA}"/>
              </a:ext>
            </a:extLst>
          </p:cNvPr>
          <p:cNvGrpSpPr>
            <a:grpSpLocks noChangeAspect="1"/>
          </p:cNvGrpSpPr>
          <p:nvPr/>
        </p:nvGrpSpPr>
        <p:grpSpPr>
          <a:xfrm>
            <a:off x="4532672" y="583436"/>
            <a:ext cx="4030980" cy="4314190"/>
            <a:chOff x="3781425" y="969963"/>
            <a:chExt cx="5038725" cy="5392737"/>
          </a:xfrm>
        </p:grpSpPr>
        <p:sp>
          <p:nvSpPr>
            <p:cNvPr id="10" name="Oval 36">
              <a:extLst>
                <a:ext uri="{FF2B5EF4-FFF2-40B4-BE49-F238E27FC236}">
                  <a16:creationId xmlns:a16="http://schemas.microsoft.com/office/drawing/2014/main" id="{DE9B7AE4-B25B-16B7-897C-4EAEC8B412E8}"/>
                </a:ext>
              </a:extLst>
            </p:cNvPr>
            <p:cNvSpPr>
              <a:spLocks noChangeArrowheads="1"/>
            </p:cNvSpPr>
            <p:nvPr/>
          </p:nvSpPr>
          <p:spPr bwMode="auto">
            <a:xfrm>
              <a:off x="3781425" y="1196975"/>
              <a:ext cx="5038725" cy="5038725"/>
            </a:xfrm>
            <a:prstGeom prst="ellipse">
              <a:avLst/>
            </a:prstGeom>
            <a:noFill/>
            <a:ln w="25400">
              <a:solidFill>
                <a:srgbClr val="008000"/>
              </a:solidFill>
              <a:round/>
              <a:headEnd/>
              <a:tailEnd/>
            </a:ln>
            <a:effectLst/>
          </p:spPr>
          <p:txBody>
            <a:bodyPr wrap="none" anchor="ctr"/>
            <a:lstStyle/>
            <a:p>
              <a:endParaRPr lang="fr-FR" dirty="0"/>
            </a:p>
          </p:txBody>
        </p:sp>
        <p:sp>
          <p:nvSpPr>
            <p:cNvPr id="11" name="Line 37">
              <a:extLst>
                <a:ext uri="{FF2B5EF4-FFF2-40B4-BE49-F238E27FC236}">
                  <a16:creationId xmlns:a16="http://schemas.microsoft.com/office/drawing/2014/main" id="{61D1121A-EEBE-9BC2-6819-7CA3A9E1E137}"/>
                </a:ext>
              </a:extLst>
            </p:cNvPr>
            <p:cNvSpPr>
              <a:spLocks noChangeShapeType="1"/>
            </p:cNvSpPr>
            <p:nvPr/>
          </p:nvSpPr>
          <p:spPr bwMode="auto">
            <a:xfrm flipV="1">
              <a:off x="6326188" y="969963"/>
              <a:ext cx="0" cy="360362"/>
            </a:xfrm>
            <a:prstGeom prst="line">
              <a:avLst/>
            </a:prstGeom>
            <a:noFill/>
            <a:ln w="38100">
              <a:solidFill>
                <a:srgbClr val="008000"/>
              </a:solidFill>
              <a:round/>
              <a:headEnd/>
              <a:tailEnd type="triangle" w="med" len="med"/>
            </a:ln>
            <a:effectLst/>
          </p:spPr>
          <p:txBody>
            <a:bodyPr/>
            <a:lstStyle/>
            <a:p>
              <a:endParaRPr lang="fr-FR" dirty="0"/>
            </a:p>
          </p:txBody>
        </p:sp>
        <p:sp>
          <p:nvSpPr>
            <p:cNvPr id="12" name="Line 38">
              <a:extLst>
                <a:ext uri="{FF2B5EF4-FFF2-40B4-BE49-F238E27FC236}">
                  <a16:creationId xmlns:a16="http://schemas.microsoft.com/office/drawing/2014/main" id="{8E52543D-FF4A-7C7F-3FC9-04ECEACC629D}"/>
                </a:ext>
              </a:extLst>
            </p:cNvPr>
            <p:cNvSpPr>
              <a:spLocks noChangeShapeType="1"/>
            </p:cNvSpPr>
            <p:nvPr/>
          </p:nvSpPr>
          <p:spPr bwMode="auto">
            <a:xfrm rot="21000000">
              <a:off x="6743700" y="6002338"/>
              <a:ext cx="0" cy="360362"/>
            </a:xfrm>
            <a:prstGeom prst="line">
              <a:avLst/>
            </a:prstGeom>
            <a:noFill/>
            <a:ln w="38100">
              <a:solidFill>
                <a:srgbClr val="008000"/>
              </a:solidFill>
              <a:round/>
              <a:headEnd/>
              <a:tailEnd/>
            </a:ln>
            <a:effectLst/>
          </p:spPr>
          <p:txBody>
            <a:bodyPr/>
            <a:lstStyle/>
            <a:p>
              <a:endParaRPr lang="fr-FR" dirty="0"/>
            </a:p>
          </p:txBody>
        </p:sp>
        <p:sp>
          <p:nvSpPr>
            <p:cNvPr id="13" name="Oval 39">
              <a:extLst>
                <a:ext uri="{FF2B5EF4-FFF2-40B4-BE49-F238E27FC236}">
                  <a16:creationId xmlns:a16="http://schemas.microsoft.com/office/drawing/2014/main" id="{83DDC96C-C638-5A4A-2F3C-EC85C7732C05}"/>
                </a:ext>
              </a:extLst>
            </p:cNvPr>
            <p:cNvSpPr>
              <a:spLocks noChangeArrowheads="1"/>
            </p:cNvSpPr>
            <p:nvPr/>
          </p:nvSpPr>
          <p:spPr bwMode="auto">
            <a:xfrm>
              <a:off x="6242050" y="3630613"/>
              <a:ext cx="144463" cy="144462"/>
            </a:xfrm>
            <a:prstGeom prst="ellipse">
              <a:avLst/>
            </a:prstGeom>
            <a:solidFill>
              <a:srgbClr val="008000"/>
            </a:solidFill>
            <a:ln w="12700">
              <a:noFill/>
              <a:round/>
              <a:headEnd/>
              <a:tailEnd/>
            </a:ln>
            <a:effectLst/>
          </p:spPr>
          <p:txBody>
            <a:bodyPr wrap="none" anchor="ctr"/>
            <a:lstStyle/>
            <a:p>
              <a:endParaRPr lang="fr-FR" dirty="0"/>
            </a:p>
          </p:txBody>
        </p:sp>
        <p:sp>
          <p:nvSpPr>
            <p:cNvPr id="14" name="Text Box 40">
              <a:extLst>
                <a:ext uri="{FF2B5EF4-FFF2-40B4-BE49-F238E27FC236}">
                  <a16:creationId xmlns:a16="http://schemas.microsoft.com/office/drawing/2014/main" id="{E8356EB6-636F-ADD5-E87D-F851C3397629}"/>
                </a:ext>
              </a:extLst>
            </p:cNvPr>
            <p:cNvSpPr txBox="1">
              <a:spLocks noChangeArrowheads="1"/>
            </p:cNvSpPr>
            <p:nvPr/>
          </p:nvSpPr>
          <p:spPr bwMode="auto">
            <a:xfrm>
              <a:off x="6029325" y="1268413"/>
              <a:ext cx="200943" cy="34970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p>
              <a:pPr>
                <a:spcBef>
                  <a:spcPct val="50000"/>
                </a:spcBef>
              </a:pPr>
              <a:r>
                <a:rPr lang="fr-FR" b="1" dirty="0">
                  <a:solidFill>
                    <a:srgbClr val="FF00FF"/>
                  </a:solidFill>
                </a:rPr>
                <a:t>1</a:t>
              </a:r>
            </a:p>
          </p:txBody>
        </p:sp>
        <p:sp>
          <p:nvSpPr>
            <p:cNvPr id="15" name="Text Box 41">
              <a:extLst>
                <a:ext uri="{FF2B5EF4-FFF2-40B4-BE49-F238E27FC236}">
                  <a16:creationId xmlns:a16="http://schemas.microsoft.com/office/drawing/2014/main" id="{C65FCDAF-B03D-08EA-7204-45309ADF92CC}"/>
                </a:ext>
              </a:extLst>
            </p:cNvPr>
            <p:cNvSpPr txBox="1">
              <a:spLocks noChangeArrowheads="1"/>
            </p:cNvSpPr>
            <p:nvPr/>
          </p:nvSpPr>
          <p:spPr bwMode="auto">
            <a:xfrm>
              <a:off x="6791325" y="5734050"/>
              <a:ext cx="200943" cy="34970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defPPr>
                <a:defRPr lang="fr-FR"/>
              </a:defPPr>
              <a:lvl1pPr>
                <a:spcBef>
                  <a:spcPct val="50000"/>
                </a:spcBef>
                <a:defRPr b="1">
                  <a:solidFill>
                    <a:srgbClr val="FF00FF"/>
                  </a:solidFill>
                </a:defRPr>
              </a:lvl1pPr>
            </a:lstStyle>
            <a:p>
              <a:r>
                <a:rPr lang="fr-FR" dirty="0"/>
                <a:t>2</a:t>
              </a:r>
            </a:p>
          </p:txBody>
        </p:sp>
      </p:grpSp>
    </p:spTree>
    <p:extLst>
      <p:ext uri="{BB962C8B-B14F-4D97-AF65-F5344CB8AC3E}">
        <p14:creationId xmlns:p14="http://schemas.microsoft.com/office/powerpoint/2010/main" val="960609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76860C97-6026-F2F4-C862-FD058E421AAD}"/>
              </a:ext>
            </a:extLst>
          </p:cNvPr>
          <p:cNvSpPr txBox="1">
            <a:spLocks noChangeArrowheads="1"/>
          </p:cNvSpPr>
          <p:nvPr/>
        </p:nvSpPr>
        <p:spPr bwMode="auto">
          <a:xfrm>
            <a:off x="409882" y="874708"/>
            <a:ext cx="4253041" cy="4350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900"/>
              </a:spcBef>
              <a:buClr>
                <a:schemeClr val="accent1"/>
              </a:buClr>
              <a:buAutoNum type="arabicPeriod"/>
            </a:pPr>
            <a:r>
              <a:rPr lang="fr-FR" altLang="fr-FR" sz="1400" b="1" dirty="0">
                <a:latin typeface="Verdana" pitchFamily="34" charset="0"/>
                <a:cs typeface="Arial" charset="0"/>
              </a:rPr>
              <a:t>Marquer la position initiale nord/sud.</a:t>
            </a:r>
          </a:p>
          <a:p>
            <a:pPr marL="342900" indent="-342900">
              <a:spcBef>
                <a:spcPts val="900"/>
              </a:spcBef>
              <a:buClr>
                <a:schemeClr val="accent1"/>
              </a:buClr>
              <a:buAutoNum type="arabicPeriod"/>
            </a:pPr>
            <a:r>
              <a:rPr lang="fr-FR" altLang="fr-FR" sz="1400" b="1" dirty="0">
                <a:latin typeface="Verdana" pitchFamily="34" charset="0"/>
                <a:cs typeface="Arial" charset="0"/>
              </a:rPr>
              <a:t>Compter 170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depuis le nord dans le sens des aiguilles de la montre et marquer la trace.</a:t>
            </a:r>
          </a:p>
          <a:p>
            <a:pPr marL="342900" indent="-342900">
              <a:spcBef>
                <a:spcPts val="900"/>
              </a:spcBef>
              <a:buClr>
                <a:schemeClr val="accent1"/>
              </a:buClr>
              <a:buAutoNum type="arabicPeriod"/>
            </a:pPr>
            <a:r>
              <a:rPr lang="fr-FR" altLang="fr-FR" sz="1400" b="1" dirty="0">
                <a:solidFill>
                  <a:srgbClr val="FF00FF"/>
                </a:solidFill>
                <a:latin typeface="Verdana" pitchFamily="34" charset="0"/>
                <a:cs typeface="Arial" charset="0"/>
              </a:rPr>
              <a:t>Tourner la marque 170</a:t>
            </a:r>
            <a:r>
              <a:rPr lang="fr-FR" altLang="fr-FR" sz="1400" b="1" dirty="0">
                <a:solidFill>
                  <a:srgbClr val="FF00FF"/>
                </a:solidFill>
                <a:latin typeface="Verdana" pitchFamily="34" charset="0"/>
                <a:cs typeface="Arial" charset="0"/>
                <a:sym typeface="Symbol" pitchFamily="18" charset="2"/>
              </a:rPr>
              <a:t></a:t>
            </a:r>
            <a:r>
              <a:rPr lang="fr-FR" altLang="fr-FR" sz="1400" b="1" dirty="0">
                <a:solidFill>
                  <a:srgbClr val="FF00FF"/>
                </a:solidFill>
                <a:latin typeface="Verdana" pitchFamily="34" charset="0"/>
                <a:cs typeface="Arial" charset="0"/>
              </a:rPr>
              <a:t> jusqu’à coïncider avec le diamètre horizontal (soit 90</a:t>
            </a:r>
            <a:r>
              <a:rPr lang="fr-FR" altLang="fr-FR" sz="1400" b="1" dirty="0">
                <a:solidFill>
                  <a:srgbClr val="FF00FF"/>
                </a:solidFill>
                <a:latin typeface="Verdana" pitchFamily="34" charset="0"/>
                <a:cs typeface="Arial" charset="0"/>
                <a:sym typeface="Symbol" pitchFamily="18" charset="2"/>
              </a:rPr>
              <a:t></a:t>
            </a:r>
            <a:r>
              <a:rPr lang="fr-FR" altLang="fr-FR" sz="1400" b="1" dirty="0">
                <a:solidFill>
                  <a:srgbClr val="FF00FF"/>
                </a:solidFill>
                <a:latin typeface="Verdana" pitchFamily="34" charset="0"/>
                <a:cs typeface="Arial" charset="0"/>
              </a:rPr>
              <a:t> ou 270</a:t>
            </a:r>
            <a:r>
              <a:rPr lang="fr-FR" altLang="fr-FR" sz="1400" b="1" dirty="0">
                <a:solidFill>
                  <a:srgbClr val="FF00FF"/>
                </a:solidFill>
                <a:latin typeface="Verdana" pitchFamily="34" charset="0"/>
                <a:cs typeface="Arial" charset="0"/>
                <a:sym typeface="Symbol" pitchFamily="18" charset="2"/>
              </a:rPr>
              <a:t></a:t>
            </a:r>
            <a:r>
              <a:rPr lang="fr-FR" altLang="fr-FR" sz="1400" b="1" dirty="0">
                <a:solidFill>
                  <a:srgbClr val="FF00FF"/>
                </a:solidFill>
                <a:latin typeface="Verdana" pitchFamily="34" charset="0"/>
                <a:cs typeface="Arial" charset="0"/>
              </a:rPr>
              <a:t>), compter 35</a:t>
            </a:r>
            <a:r>
              <a:rPr lang="fr-FR" altLang="fr-FR" sz="1400" b="1" dirty="0">
                <a:solidFill>
                  <a:srgbClr val="FF00FF"/>
                </a:solidFill>
                <a:latin typeface="Verdana" pitchFamily="34" charset="0"/>
                <a:cs typeface="Arial" charset="0"/>
                <a:sym typeface="Symbol" pitchFamily="18" charset="2"/>
              </a:rPr>
              <a:t></a:t>
            </a:r>
            <a:r>
              <a:rPr lang="fr-FR" altLang="fr-FR" sz="1400" b="1" dirty="0">
                <a:solidFill>
                  <a:srgbClr val="FF00FF"/>
                </a:solidFill>
                <a:latin typeface="Verdana" pitchFamily="34" charset="0"/>
                <a:cs typeface="Arial" charset="0"/>
              </a:rPr>
              <a:t> à partir de l’extérieur le long du diamètre horizontal et marquer le point. Le point marqué est la ligne de plus grande pente du plan.</a:t>
            </a:r>
          </a:p>
          <a:p>
            <a:pPr marL="342900" indent="-342900">
              <a:spcBef>
                <a:spcPts val="900"/>
              </a:spcBef>
              <a:buClr>
                <a:schemeClr val="accent1"/>
              </a:buClr>
              <a:buAutoNum type="arabicPeriod"/>
            </a:pPr>
            <a:r>
              <a:rPr lang="fr-FR" altLang="fr-FR" sz="1400" b="1" dirty="0">
                <a:solidFill>
                  <a:srgbClr val="FF00FF"/>
                </a:solidFill>
                <a:latin typeface="Verdana" pitchFamily="34" charset="0"/>
                <a:cs typeface="Arial" charset="0"/>
              </a:rPr>
              <a:t>Dans la même position, dessiner le cercle en suivant le canevas.</a:t>
            </a:r>
          </a:p>
          <a:p>
            <a:pPr marL="342900" indent="-342900">
              <a:spcBef>
                <a:spcPts val="900"/>
              </a:spcBef>
              <a:buClr>
                <a:schemeClr val="accent1"/>
              </a:buClr>
              <a:buFontTx/>
              <a:buAutoNum type="arabicPeriod"/>
            </a:pPr>
            <a:r>
              <a:rPr lang="fr-FR" altLang="fr-FR" sz="1400" b="1" dirty="0">
                <a:latin typeface="Verdana" pitchFamily="34" charset="0"/>
                <a:cs typeface="Arial" charset="0"/>
              </a:rPr>
              <a:t>Retourner à la position initiale</a:t>
            </a: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Trace </a:t>
            </a:r>
            <a:r>
              <a:rPr lang="fr-FR" dirty="0" err="1"/>
              <a:t>cyclographique</a:t>
            </a:r>
            <a:r>
              <a:rPr lang="fr-FR" dirty="0"/>
              <a:t>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21</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560576"/>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 plan 170,35</a:t>
            </a:r>
          </a:p>
        </p:txBody>
      </p:sp>
      <p:pic>
        <p:nvPicPr>
          <p:cNvPr id="8" name="Picture 35" descr="Net-1">
            <a:extLst>
              <a:ext uri="{FF2B5EF4-FFF2-40B4-BE49-F238E27FC236}">
                <a16:creationId xmlns:a16="http://schemas.microsoft.com/office/drawing/2014/main" id="{C635B17C-A41A-85D4-EBAC-15C9B6FE27F3}"/>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grpSp>
        <p:nvGrpSpPr>
          <p:cNvPr id="43" name="Groupe 42">
            <a:extLst>
              <a:ext uri="{FF2B5EF4-FFF2-40B4-BE49-F238E27FC236}">
                <a16:creationId xmlns:a16="http://schemas.microsoft.com/office/drawing/2014/main" id="{9EEC71DE-E56A-BAC3-FBB4-002A8BC0CFF0}"/>
              </a:ext>
            </a:extLst>
          </p:cNvPr>
          <p:cNvGrpSpPr>
            <a:grpSpLocks noChangeAspect="1"/>
          </p:cNvGrpSpPr>
          <p:nvPr/>
        </p:nvGrpSpPr>
        <p:grpSpPr>
          <a:xfrm>
            <a:off x="4352127" y="761876"/>
            <a:ext cx="4418151" cy="4493607"/>
            <a:chOff x="3559175" y="1196367"/>
            <a:chExt cx="5522689" cy="5617009"/>
          </a:xfrm>
        </p:grpSpPr>
        <p:sp>
          <p:nvSpPr>
            <p:cNvPr id="30" name="Slide Number Placeholder 18">
              <a:extLst>
                <a:ext uri="{FF2B5EF4-FFF2-40B4-BE49-F238E27FC236}">
                  <a16:creationId xmlns:a16="http://schemas.microsoft.com/office/drawing/2014/main" id="{96F4B5CE-7B39-A772-1AD1-C23C1037D1E4}"/>
                </a:ext>
              </a:extLst>
            </p:cNvPr>
            <p:cNvSpPr txBox="1">
              <a:spLocks/>
            </p:cNvSpPr>
            <p:nvPr/>
          </p:nvSpPr>
          <p:spPr>
            <a:xfrm>
              <a:off x="6948264" y="6337126"/>
              <a:ext cx="2133600" cy="476250"/>
            </a:xfrm>
            <a:prstGeom prst="rect">
              <a:avLst/>
            </a:prstGeom>
          </p:spPr>
          <p:txBody>
            <a:bodyPr vert="horz" lIns="90000" tIns="0" rIns="90000" bIns="0" rtlCol="0" anchor="t"/>
            <a:lstStyle>
              <a:defPPr>
                <a:defRPr lang="fr-FR"/>
              </a:defPPr>
              <a:lvl1pPr marL="0" algn="ctr" defTabSz="685800" rtl="0" eaLnBrk="1" latinLnBrk="0" hangingPunct="1">
                <a:defRPr sz="700" b="1" kern="1200">
                  <a:solidFill>
                    <a:schemeClr val="tx1"/>
                  </a:solidFill>
                  <a:latin typeface="+mj-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9374F292-0A18-4659-94FA-3CC5D4657EF5}" type="slidenum">
                <a:rPr lang="fr-FR" altLang="zh-CN" smtClean="0"/>
                <a:pPr/>
                <a:t>21</a:t>
              </a:fld>
              <a:endParaRPr lang="fr-FR" altLang="zh-CN" dirty="0"/>
            </a:p>
          </p:txBody>
        </p:sp>
        <p:sp>
          <p:nvSpPr>
            <p:cNvPr id="31" name="AutoShape 24">
              <a:extLst>
                <a:ext uri="{FF2B5EF4-FFF2-40B4-BE49-F238E27FC236}">
                  <a16:creationId xmlns:a16="http://schemas.microsoft.com/office/drawing/2014/main" id="{15CB12D3-B730-128D-FEE9-642489C86729}"/>
                </a:ext>
              </a:extLst>
            </p:cNvPr>
            <p:cNvSpPr>
              <a:spLocks noChangeArrowheads="1"/>
            </p:cNvSpPr>
            <p:nvPr/>
          </p:nvSpPr>
          <p:spPr bwMode="auto">
            <a:xfrm rot="10800000" flipV="1">
              <a:off x="5775325" y="3241675"/>
              <a:ext cx="1042988" cy="935038"/>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8000"/>
            </a:solidFill>
            <a:ln w="12700">
              <a:noFill/>
              <a:miter lim="800000"/>
              <a:headEnd/>
              <a:tailEnd/>
            </a:ln>
            <a:effectLst/>
          </p:spPr>
          <p:txBody>
            <a:bodyPr wrap="none" anchor="ctr"/>
            <a:lstStyle/>
            <a:p>
              <a:endParaRPr lang="en-GB"/>
            </a:p>
          </p:txBody>
        </p:sp>
        <p:sp>
          <p:nvSpPr>
            <p:cNvPr id="32" name="Text Box 26">
              <a:extLst>
                <a:ext uri="{FF2B5EF4-FFF2-40B4-BE49-F238E27FC236}">
                  <a16:creationId xmlns:a16="http://schemas.microsoft.com/office/drawing/2014/main" id="{9E1C108F-431D-3FBF-38C2-3B3C14A6D462}"/>
                </a:ext>
              </a:extLst>
            </p:cNvPr>
            <p:cNvSpPr txBox="1">
              <a:spLocks noChangeArrowheads="1"/>
            </p:cNvSpPr>
            <p:nvPr/>
          </p:nvSpPr>
          <p:spPr bwMode="auto">
            <a:xfrm>
              <a:off x="7283450" y="3559175"/>
              <a:ext cx="200943" cy="34970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p>
              <a:pPr>
                <a:spcBef>
                  <a:spcPct val="50000"/>
                </a:spcBef>
              </a:pPr>
              <a:r>
                <a:rPr lang="en-GB" b="1" dirty="0">
                  <a:solidFill>
                    <a:srgbClr val="FF00FF"/>
                  </a:solidFill>
                </a:rPr>
                <a:t>3</a:t>
              </a:r>
            </a:p>
          </p:txBody>
        </p:sp>
        <p:grpSp>
          <p:nvGrpSpPr>
            <p:cNvPr id="33" name="Groupe 32">
              <a:extLst>
                <a:ext uri="{FF2B5EF4-FFF2-40B4-BE49-F238E27FC236}">
                  <a16:creationId xmlns:a16="http://schemas.microsoft.com/office/drawing/2014/main" id="{20997185-301F-0239-BFE5-90D332DCBF3F}"/>
                </a:ext>
              </a:extLst>
            </p:cNvPr>
            <p:cNvGrpSpPr/>
            <p:nvPr/>
          </p:nvGrpSpPr>
          <p:grpSpPr>
            <a:xfrm>
              <a:off x="6304885" y="1219200"/>
              <a:ext cx="1399578" cy="5018112"/>
              <a:chOff x="6304885" y="1219200"/>
              <a:chExt cx="1399578" cy="5018112"/>
            </a:xfrm>
          </p:grpSpPr>
          <p:sp>
            <p:nvSpPr>
              <p:cNvPr id="34" name="Oval 25">
                <a:extLst>
                  <a:ext uri="{FF2B5EF4-FFF2-40B4-BE49-F238E27FC236}">
                    <a16:creationId xmlns:a16="http://schemas.microsoft.com/office/drawing/2014/main" id="{8A197652-FAF5-17EE-18E0-EE8305939AD2}"/>
                  </a:ext>
                </a:extLst>
              </p:cNvPr>
              <p:cNvSpPr>
                <a:spLocks noChangeAspect="1" noChangeArrowheads="1"/>
              </p:cNvSpPr>
              <p:nvPr/>
            </p:nvSpPr>
            <p:spPr bwMode="auto">
              <a:xfrm>
                <a:off x="7560000" y="3659188"/>
                <a:ext cx="144463" cy="144462"/>
              </a:xfrm>
              <a:prstGeom prst="ellipse">
                <a:avLst/>
              </a:prstGeom>
              <a:solidFill>
                <a:srgbClr val="FF0000"/>
              </a:solidFill>
              <a:ln w="12700">
                <a:noFill/>
                <a:round/>
                <a:headEnd/>
                <a:tailEnd/>
              </a:ln>
              <a:effectLst/>
            </p:spPr>
            <p:txBody>
              <a:bodyPr wrap="none" anchor="ctr"/>
              <a:lstStyle/>
              <a:p>
                <a:endParaRPr lang="en-GB"/>
              </a:p>
            </p:txBody>
          </p:sp>
          <p:sp>
            <p:nvSpPr>
              <p:cNvPr id="35" name="Forme libre 22">
                <a:extLst>
                  <a:ext uri="{FF2B5EF4-FFF2-40B4-BE49-F238E27FC236}">
                    <a16:creationId xmlns:a16="http://schemas.microsoft.com/office/drawing/2014/main" id="{DD669A53-CCFE-96DB-B241-F46CC44A3B0D}"/>
                  </a:ext>
                </a:extLst>
              </p:cNvPr>
              <p:cNvSpPr/>
              <p:nvPr/>
            </p:nvSpPr>
            <p:spPr>
              <a:xfrm>
                <a:off x="6305550" y="1219200"/>
                <a:ext cx="1320801" cy="5018112"/>
              </a:xfrm>
              <a:custGeom>
                <a:avLst/>
                <a:gdLst>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59"/>
                  <a:gd name="connsiteY0" fmla="*/ 5035550 h 5035550"/>
                  <a:gd name="connsiteX1" fmla="*/ 1320800 w 1320859"/>
                  <a:gd name="connsiteY1" fmla="*/ 2501900 h 5035550"/>
                  <a:gd name="connsiteX2" fmla="*/ 6350 w 1320859"/>
                  <a:gd name="connsiteY2" fmla="*/ 0 h 5035550"/>
                  <a:gd name="connsiteX0" fmla="*/ 0 w 1320801"/>
                  <a:gd name="connsiteY0" fmla="*/ 5035550 h 5035550"/>
                  <a:gd name="connsiteX1" fmla="*/ 1320800 w 1320801"/>
                  <a:gd name="connsiteY1" fmla="*/ 2501900 h 5035550"/>
                  <a:gd name="connsiteX2" fmla="*/ 6350 w 1320801"/>
                  <a:gd name="connsiteY2" fmla="*/ 0 h 5035550"/>
                </a:gdLst>
                <a:ahLst/>
                <a:cxnLst>
                  <a:cxn ang="0">
                    <a:pos x="connsiteX0" y="connsiteY0"/>
                  </a:cxn>
                  <a:cxn ang="0">
                    <a:pos x="connsiteX1" y="connsiteY1"/>
                  </a:cxn>
                  <a:cxn ang="0">
                    <a:pos x="connsiteX2" y="connsiteY2"/>
                  </a:cxn>
                </a:cxnLst>
                <a:rect l="l" t="t" r="r" b="b"/>
                <a:pathLst>
                  <a:path w="1320801" h="5035550">
                    <a:moveTo>
                      <a:pt x="0" y="5035550"/>
                    </a:moveTo>
                    <a:cubicBezTo>
                      <a:pt x="596371" y="4582054"/>
                      <a:pt x="1319742" y="3747558"/>
                      <a:pt x="1320800" y="2501900"/>
                    </a:cubicBezTo>
                    <a:cubicBezTo>
                      <a:pt x="1321858" y="1256242"/>
                      <a:pt x="638704" y="405871"/>
                      <a:pt x="6350" y="0"/>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cxnSp>
            <p:nvCxnSpPr>
              <p:cNvPr id="36" name="Connecteur droit 35">
                <a:extLst>
                  <a:ext uri="{FF2B5EF4-FFF2-40B4-BE49-F238E27FC236}">
                    <a16:creationId xmlns:a16="http://schemas.microsoft.com/office/drawing/2014/main" id="{F272512A-0E0A-6920-7CD2-2EE9D8FA82A1}"/>
                  </a:ext>
                </a:extLst>
              </p:cNvPr>
              <p:cNvCxnSpPr/>
              <p:nvPr/>
            </p:nvCxnSpPr>
            <p:spPr>
              <a:xfrm flipH="1">
                <a:off x="6304885" y="1219200"/>
                <a:ext cx="665" cy="501811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37" name="Group 19">
              <a:extLst>
                <a:ext uri="{FF2B5EF4-FFF2-40B4-BE49-F238E27FC236}">
                  <a16:creationId xmlns:a16="http://schemas.microsoft.com/office/drawing/2014/main" id="{21536FD7-4DEF-3F02-65C3-17C3824ED6D8}"/>
                </a:ext>
              </a:extLst>
            </p:cNvPr>
            <p:cNvGrpSpPr>
              <a:grpSpLocks/>
            </p:cNvGrpSpPr>
            <p:nvPr/>
          </p:nvGrpSpPr>
          <p:grpSpPr bwMode="auto">
            <a:xfrm rot="-4839244">
              <a:off x="3736181" y="1019361"/>
              <a:ext cx="5038725" cy="5392738"/>
              <a:chOff x="2390" y="611"/>
              <a:chExt cx="3174" cy="3397"/>
            </a:xfrm>
          </p:grpSpPr>
          <p:sp>
            <p:nvSpPr>
              <p:cNvPr id="38" name="Oval 20">
                <a:extLst>
                  <a:ext uri="{FF2B5EF4-FFF2-40B4-BE49-F238E27FC236}">
                    <a16:creationId xmlns:a16="http://schemas.microsoft.com/office/drawing/2014/main" id="{A2A1E12A-A2DE-262F-E34C-C9D867DCCEB9}"/>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en-GB"/>
              </a:p>
            </p:txBody>
          </p:sp>
          <p:sp>
            <p:nvSpPr>
              <p:cNvPr id="39" name="Line 21">
                <a:extLst>
                  <a:ext uri="{FF2B5EF4-FFF2-40B4-BE49-F238E27FC236}">
                    <a16:creationId xmlns:a16="http://schemas.microsoft.com/office/drawing/2014/main" id="{5408DC1B-EBC9-3613-9D0E-376E203C8713}"/>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en-GB"/>
              </a:p>
            </p:txBody>
          </p:sp>
          <p:sp>
            <p:nvSpPr>
              <p:cNvPr id="40" name="Line 22">
                <a:extLst>
                  <a:ext uri="{FF2B5EF4-FFF2-40B4-BE49-F238E27FC236}">
                    <a16:creationId xmlns:a16="http://schemas.microsoft.com/office/drawing/2014/main" id="{607F1132-2FB7-9254-26AA-E47802B23781}"/>
                  </a:ext>
                </a:extLst>
              </p:cNvPr>
              <p:cNvSpPr>
                <a:spLocks noChangeShapeType="1"/>
              </p:cNvSpPr>
              <p:nvPr/>
            </p:nvSpPr>
            <p:spPr bwMode="auto">
              <a:xfrm rot="21000000">
                <a:off x="4248" y="3781"/>
                <a:ext cx="0" cy="227"/>
              </a:xfrm>
              <a:prstGeom prst="line">
                <a:avLst/>
              </a:prstGeom>
              <a:noFill/>
              <a:ln w="38100">
                <a:solidFill>
                  <a:srgbClr val="008000"/>
                </a:solidFill>
                <a:round/>
                <a:headEnd/>
                <a:tailEnd/>
              </a:ln>
              <a:effectLst/>
            </p:spPr>
            <p:txBody>
              <a:bodyPr/>
              <a:lstStyle/>
              <a:p>
                <a:endParaRPr lang="en-GB"/>
              </a:p>
            </p:txBody>
          </p:sp>
          <p:sp>
            <p:nvSpPr>
              <p:cNvPr id="41" name="Oval 23">
                <a:extLst>
                  <a:ext uri="{FF2B5EF4-FFF2-40B4-BE49-F238E27FC236}">
                    <a16:creationId xmlns:a16="http://schemas.microsoft.com/office/drawing/2014/main" id="{D9C67C42-E2C4-24FF-D474-DD7DCC27B1E3}"/>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en-GB"/>
              </a:p>
            </p:txBody>
          </p:sp>
        </p:grpSp>
        <p:sp>
          <p:nvSpPr>
            <p:cNvPr id="42" name="Text Box 26">
              <a:extLst>
                <a:ext uri="{FF2B5EF4-FFF2-40B4-BE49-F238E27FC236}">
                  <a16:creationId xmlns:a16="http://schemas.microsoft.com/office/drawing/2014/main" id="{A52DEB1B-D458-9C68-F689-6748FBFFBAC9}"/>
                </a:ext>
              </a:extLst>
            </p:cNvPr>
            <p:cNvSpPr txBox="1">
              <a:spLocks noChangeArrowheads="1"/>
            </p:cNvSpPr>
            <p:nvPr/>
          </p:nvSpPr>
          <p:spPr bwMode="auto">
            <a:xfrm>
              <a:off x="6833609" y="5018177"/>
              <a:ext cx="200943" cy="34970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p>
              <a:pPr>
                <a:spcBef>
                  <a:spcPct val="50000"/>
                </a:spcBef>
              </a:pPr>
              <a:r>
                <a:rPr lang="en-GB" b="1" dirty="0">
                  <a:solidFill>
                    <a:srgbClr val="FF00FF"/>
                  </a:solidFill>
                </a:rPr>
                <a:t>4</a:t>
              </a:r>
            </a:p>
          </p:txBody>
        </p:sp>
      </p:grpSp>
    </p:spTree>
    <p:extLst>
      <p:ext uri="{BB962C8B-B14F-4D97-AF65-F5344CB8AC3E}">
        <p14:creationId xmlns:p14="http://schemas.microsoft.com/office/powerpoint/2010/main" val="2124125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76860C97-6026-F2F4-C862-FD058E421AAD}"/>
              </a:ext>
            </a:extLst>
          </p:cNvPr>
          <p:cNvSpPr txBox="1">
            <a:spLocks noChangeArrowheads="1"/>
          </p:cNvSpPr>
          <p:nvPr/>
        </p:nvSpPr>
        <p:spPr bwMode="auto">
          <a:xfrm>
            <a:off x="409882" y="874708"/>
            <a:ext cx="4253041" cy="4350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900"/>
              </a:spcBef>
              <a:buClr>
                <a:schemeClr val="accent1"/>
              </a:buClr>
              <a:buAutoNum type="arabicPeriod"/>
            </a:pPr>
            <a:r>
              <a:rPr lang="fr-FR" altLang="fr-FR" sz="1400" b="1" dirty="0">
                <a:latin typeface="Verdana" pitchFamily="34" charset="0"/>
                <a:cs typeface="Arial" charset="0"/>
              </a:rPr>
              <a:t>Marquer la position initiale nord/sud.</a:t>
            </a:r>
          </a:p>
          <a:p>
            <a:pPr marL="342900" indent="-342900">
              <a:spcBef>
                <a:spcPts val="900"/>
              </a:spcBef>
              <a:buClr>
                <a:schemeClr val="accent1"/>
              </a:buClr>
              <a:buAutoNum type="arabicPeriod"/>
            </a:pPr>
            <a:r>
              <a:rPr lang="fr-FR" altLang="fr-FR" sz="1400" b="1" dirty="0">
                <a:latin typeface="Verdana" pitchFamily="34" charset="0"/>
                <a:cs typeface="Arial" charset="0"/>
              </a:rPr>
              <a:t>Compter 170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depuis le nord dans le sens des aiguilles de la montre et marquer la trace.</a:t>
            </a:r>
          </a:p>
          <a:p>
            <a:pPr marL="342900" indent="-342900">
              <a:spcBef>
                <a:spcPts val="900"/>
              </a:spcBef>
              <a:buClr>
                <a:schemeClr val="accent1"/>
              </a:buClr>
              <a:buAutoNum type="arabicPeriod"/>
            </a:pPr>
            <a:r>
              <a:rPr lang="fr-FR" altLang="fr-FR" sz="1400" b="1" dirty="0">
                <a:latin typeface="Verdana" pitchFamily="34" charset="0"/>
                <a:cs typeface="Arial" charset="0"/>
              </a:rPr>
              <a:t>Tourner la marque 170</a:t>
            </a:r>
            <a:r>
              <a:rPr lang="fr-FR" altLang="fr-FR" sz="1400" b="1" dirty="0">
                <a:latin typeface="Verdana" pitchFamily="34" charset="0"/>
                <a:cs typeface="Arial" charset="0"/>
                <a:sym typeface="Symbol" pitchFamily="18" charset="2"/>
              </a:rPr>
              <a:t></a:t>
            </a:r>
            <a:r>
              <a:rPr lang="fr-FR" altLang="fr-FR" sz="1400" b="1" dirty="0">
                <a:latin typeface="Verdana" pitchFamily="34" charset="0"/>
                <a:cs typeface="Arial" charset="0"/>
              </a:rPr>
              <a:t> jusqu’à coïncider avec le diamètre horizontal (soit 90</a:t>
            </a:r>
            <a:r>
              <a:rPr lang="fr-FR" altLang="fr-FR" sz="1400" b="1" dirty="0">
                <a:latin typeface="Verdana" pitchFamily="34" charset="0"/>
                <a:cs typeface="Arial" charset="0"/>
                <a:sym typeface="Symbol" pitchFamily="18" charset="2"/>
              </a:rPr>
              <a:t></a:t>
            </a:r>
            <a:r>
              <a:rPr lang="fr-FR" altLang="fr-FR" sz="1400" b="1" dirty="0">
                <a:latin typeface="Verdana" pitchFamily="34" charset="0"/>
                <a:cs typeface="Arial" charset="0"/>
              </a:rPr>
              <a:t> ou 270</a:t>
            </a:r>
            <a:r>
              <a:rPr lang="fr-FR" altLang="fr-FR" sz="1400" b="1" dirty="0">
                <a:latin typeface="Verdana" pitchFamily="34" charset="0"/>
                <a:cs typeface="Arial" charset="0"/>
                <a:sym typeface="Symbol" pitchFamily="18" charset="2"/>
              </a:rPr>
              <a:t></a:t>
            </a:r>
            <a:r>
              <a:rPr lang="fr-FR" altLang="fr-FR" sz="1400" b="1" dirty="0">
                <a:latin typeface="Verdana" pitchFamily="34" charset="0"/>
                <a:cs typeface="Arial" charset="0"/>
              </a:rPr>
              <a:t>), compter 35</a:t>
            </a:r>
            <a:r>
              <a:rPr lang="fr-FR" altLang="fr-FR" sz="1400" b="1" dirty="0">
                <a:latin typeface="Verdana" pitchFamily="34" charset="0"/>
                <a:cs typeface="Arial" charset="0"/>
                <a:sym typeface="Symbol" pitchFamily="18" charset="2"/>
              </a:rPr>
              <a:t></a:t>
            </a:r>
            <a:r>
              <a:rPr lang="fr-FR" altLang="fr-FR" sz="1400" b="1" dirty="0">
                <a:latin typeface="Verdana" pitchFamily="34" charset="0"/>
                <a:cs typeface="Arial" charset="0"/>
              </a:rPr>
              <a:t> à partir de l’extérieur le long du diamètre horizontal et marquer le point. Le point marqué est la ligne de plus grande pente du plan.</a:t>
            </a:r>
          </a:p>
          <a:p>
            <a:pPr marL="342900" indent="-342900">
              <a:spcBef>
                <a:spcPts val="900"/>
              </a:spcBef>
              <a:buClr>
                <a:schemeClr val="accent1"/>
              </a:buClr>
              <a:buAutoNum type="arabicPeriod"/>
            </a:pPr>
            <a:r>
              <a:rPr lang="fr-FR" altLang="fr-FR" sz="1400" b="1" dirty="0">
                <a:latin typeface="Verdana" pitchFamily="34" charset="0"/>
                <a:cs typeface="Arial" charset="0"/>
              </a:rPr>
              <a:t>Dans la même position, dessiner le cercle en suivant le canevas.</a:t>
            </a:r>
          </a:p>
          <a:p>
            <a:pPr marL="342900" indent="-342900">
              <a:spcBef>
                <a:spcPts val="900"/>
              </a:spcBef>
              <a:buClr>
                <a:schemeClr val="accent1"/>
              </a:buClr>
              <a:buFontTx/>
              <a:buAutoNum type="arabicPeriod"/>
            </a:pPr>
            <a:r>
              <a:rPr lang="fr-FR" altLang="fr-FR" sz="1400" b="1" dirty="0">
                <a:solidFill>
                  <a:srgbClr val="FF00FF"/>
                </a:solidFill>
                <a:latin typeface="Verdana" pitchFamily="34" charset="0"/>
                <a:cs typeface="Arial" charset="0"/>
              </a:rPr>
              <a:t>Retourner à la position initiale</a:t>
            </a: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Trace </a:t>
            </a:r>
            <a:r>
              <a:rPr lang="fr-FR" dirty="0" err="1"/>
              <a:t>cyclographique</a:t>
            </a:r>
            <a:r>
              <a:rPr lang="fr-FR" dirty="0"/>
              <a:t>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22</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560576"/>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 plan 170,35</a:t>
            </a:r>
          </a:p>
        </p:txBody>
      </p:sp>
      <p:pic>
        <p:nvPicPr>
          <p:cNvPr id="8" name="Picture 35" descr="Net-1">
            <a:extLst>
              <a:ext uri="{FF2B5EF4-FFF2-40B4-BE49-F238E27FC236}">
                <a16:creationId xmlns:a16="http://schemas.microsoft.com/office/drawing/2014/main" id="{C635B17C-A41A-85D4-EBAC-15C9B6FE27F3}"/>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grpSp>
        <p:nvGrpSpPr>
          <p:cNvPr id="21" name="Groupe 20">
            <a:extLst>
              <a:ext uri="{FF2B5EF4-FFF2-40B4-BE49-F238E27FC236}">
                <a16:creationId xmlns:a16="http://schemas.microsoft.com/office/drawing/2014/main" id="{E930D31F-57BD-6FBE-058B-77DB44ACEA12}"/>
              </a:ext>
            </a:extLst>
          </p:cNvPr>
          <p:cNvGrpSpPr>
            <a:grpSpLocks noChangeAspect="1"/>
          </p:cNvGrpSpPr>
          <p:nvPr/>
        </p:nvGrpSpPr>
        <p:grpSpPr>
          <a:xfrm>
            <a:off x="4537089" y="584140"/>
            <a:ext cx="4109746" cy="4314190"/>
            <a:chOff x="3794125" y="984250"/>
            <a:chExt cx="5137182" cy="5392738"/>
          </a:xfrm>
        </p:grpSpPr>
        <p:grpSp>
          <p:nvGrpSpPr>
            <p:cNvPr id="9" name="Group 19">
              <a:extLst>
                <a:ext uri="{FF2B5EF4-FFF2-40B4-BE49-F238E27FC236}">
                  <a16:creationId xmlns:a16="http://schemas.microsoft.com/office/drawing/2014/main" id="{BFB2A8F8-1CF9-88DF-EDB7-F05E33A10E23}"/>
                </a:ext>
              </a:extLst>
            </p:cNvPr>
            <p:cNvGrpSpPr>
              <a:grpSpLocks/>
            </p:cNvGrpSpPr>
            <p:nvPr/>
          </p:nvGrpSpPr>
          <p:grpSpPr bwMode="auto">
            <a:xfrm rot="-20616">
              <a:off x="3794125" y="984250"/>
              <a:ext cx="5038725" cy="5392738"/>
              <a:chOff x="2390" y="611"/>
              <a:chExt cx="3174" cy="3397"/>
            </a:xfrm>
          </p:grpSpPr>
          <p:sp>
            <p:nvSpPr>
              <p:cNvPr id="10" name="Oval 20">
                <a:extLst>
                  <a:ext uri="{FF2B5EF4-FFF2-40B4-BE49-F238E27FC236}">
                    <a16:creationId xmlns:a16="http://schemas.microsoft.com/office/drawing/2014/main" id="{24F1420B-4399-99E5-661D-197B1ACE612C}"/>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en-GB"/>
              </a:p>
            </p:txBody>
          </p:sp>
          <p:sp>
            <p:nvSpPr>
              <p:cNvPr id="11" name="Line 21">
                <a:extLst>
                  <a:ext uri="{FF2B5EF4-FFF2-40B4-BE49-F238E27FC236}">
                    <a16:creationId xmlns:a16="http://schemas.microsoft.com/office/drawing/2014/main" id="{88757D87-D6EA-D667-C52D-DDD8012E25E0}"/>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en-GB"/>
              </a:p>
            </p:txBody>
          </p:sp>
          <p:sp>
            <p:nvSpPr>
              <p:cNvPr id="12" name="Line 22">
                <a:extLst>
                  <a:ext uri="{FF2B5EF4-FFF2-40B4-BE49-F238E27FC236}">
                    <a16:creationId xmlns:a16="http://schemas.microsoft.com/office/drawing/2014/main" id="{245EEAFE-0C6F-CAF7-C9B6-04639F3CDA86}"/>
                  </a:ext>
                </a:extLst>
              </p:cNvPr>
              <p:cNvSpPr>
                <a:spLocks noChangeShapeType="1"/>
              </p:cNvSpPr>
              <p:nvPr/>
            </p:nvSpPr>
            <p:spPr bwMode="auto">
              <a:xfrm rot="21000000">
                <a:off x="4248" y="3781"/>
                <a:ext cx="0" cy="227"/>
              </a:xfrm>
              <a:prstGeom prst="line">
                <a:avLst/>
              </a:prstGeom>
              <a:noFill/>
              <a:ln w="38100">
                <a:solidFill>
                  <a:srgbClr val="008000"/>
                </a:solidFill>
                <a:round/>
                <a:headEnd/>
                <a:tailEnd/>
              </a:ln>
              <a:effectLst/>
            </p:spPr>
            <p:txBody>
              <a:bodyPr/>
              <a:lstStyle/>
              <a:p>
                <a:endParaRPr lang="en-GB"/>
              </a:p>
            </p:txBody>
          </p:sp>
          <p:sp>
            <p:nvSpPr>
              <p:cNvPr id="13" name="Oval 23">
                <a:extLst>
                  <a:ext uri="{FF2B5EF4-FFF2-40B4-BE49-F238E27FC236}">
                    <a16:creationId xmlns:a16="http://schemas.microsoft.com/office/drawing/2014/main" id="{AC46ED1C-6628-1122-6F10-B27186C1B701}"/>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en-GB"/>
              </a:p>
            </p:txBody>
          </p:sp>
        </p:grpSp>
        <p:sp>
          <p:nvSpPr>
            <p:cNvPr id="14" name="AutoShape 24">
              <a:extLst>
                <a:ext uri="{FF2B5EF4-FFF2-40B4-BE49-F238E27FC236}">
                  <a16:creationId xmlns:a16="http://schemas.microsoft.com/office/drawing/2014/main" id="{A0732F08-EC8F-0F48-ECB1-9E8280C3E2FC}"/>
                </a:ext>
              </a:extLst>
            </p:cNvPr>
            <p:cNvSpPr>
              <a:spLocks noChangeArrowheads="1"/>
            </p:cNvSpPr>
            <p:nvPr/>
          </p:nvSpPr>
          <p:spPr bwMode="auto">
            <a:xfrm rot="-7439105">
              <a:off x="5811838" y="3251200"/>
              <a:ext cx="1042988" cy="935037"/>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8000"/>
            </a:solidFill>
            <a:ln w="12700">
              <a:noFill/>
              <a:miter lim="800000"/>
              <a:headEnd/>
              <a:tailEnd/>
            </a:ln>
            <a:effectLst/>
          </p:spPr>
          <p:txBody>
            <a:bodyPr wrap="none" anchor="ctr"/>
            <a:lstStyle/>
            <a:p>
              <a:endParaRPr lang="en-GB"/>
            </a:p>
          </p:txBody>
        </p:sp>
        <p:sp>
          <p:nvSpPr>
            <p:cNvPr id="15" name="Text Box 26">
              <a:extLst>
                <a:ext uri="{FF2B5EF4-FFF2-40B4-BE49-F238E27FC236}">
                  <a16:creationId xmlns:a16="http://schemas.microsoft.com/office/drawing/2014/main" id="{5D29FD34-9629-D1AF-8BDB-AF0247491134}"/>
                </a:ext>
              </a:extLst>
            </p:cNvPr>
            <p:cNvSpPr txBox="1">
              <a:spLocks noChangeArrowheads="1"/>
            </p:cNvSpPr>
            <p:nvPr/>
          </p:nvSpPr>
          <p:spPr bwMode="auto">
            <a:xfrm>
              <a:off x="5654170" y="4579058"/>
              <a:ext cx="200943" cy="34970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p>
              <a:pPr>
                <a:spcBef>
                  <a:spcPct val="50000"/>
                </a:spcBef>
              </a:pPr>
              <a:r>
                <a:rPr lang="en-GB" b="1" dirty="0">
                  <a:solidFill>
                    <a:srgbClr val="FF00FF"/>
                  </a:solidFill>
                </a:rPr>
                <a:t>5</a:t>
              </a:r>
            </a:p>
          </p:txBody>
        </p:sp>
        <p:grpSp>
          <p:nvGrpSpPr>
            <p:cNvPr id="16" name="Groupe 15">
              <a:extLst>
                <a:ext uri="{FF2B5EF4-FFF2-40B4-BE49-F238E27FC236}">
                  <a16:creationId xmlns:a16="http://schemas.microsoft.com/office/drawing/2014/main" id="{95148A23-D4AF-D4D9-C7D6-7FEE023E661B}"/>
                </a:ext>
              </a:extLst>
            </p:cNvPr>
            <p:cNvGrpSpPr/>
            <p:nvPr/>
          </p:nvGrpSpPr>
          <p:grpSpPr>
            <a:xfrm rot="4800000">
              <a:off x="5722462" y="1900779"/>
              <a:ext cx="1399578" cy="5018112"/>
              <a:chOff x="6304885" y="1219200"/>
              <a:chExt cx="1399578" cy="5018112"/>
            </a:xfrm>
          </p:grpSpPr>
          <p:sp>
            <p:nvSpPr>
              <p:cNvPr id="17" name="Oval 25">
                <a:extLst>
                  <a:ext uri="{FF2B5EF4-FFF2-40B4-BE49-F238E27FC236}">
                    <a16:creationId xmlns:a16="http://schemas.microsoft.com/office/drawing/2014/main" id="{A610FD34-61C3-70F9-AF63-81B7A31D6D00}"/>
                  </a:ext>
                </a:extLst>
              </p:cNvPr>
              <p:cNvSpPr>
                <a:spLocks noChangeAspect="1" noChangeArrowheads="1"/>
              </p:cNvSpPr>
              <p:nvPr/>
            </p:nvSpPr>
            <p:spPr bwMode="auto">
              <a:xfrm>
                <a:off x="7560000" y="3659188"/>
                <a:ext cx="144463" cy="144462"/>
              </a:xfrm>
              <a:prstGeom prst="ellipse">
                <a:avLst/>
              </a:prstGeom>
              <a:solidFill>
                <a:srgbClr val="FF0000"/>
              </a:solidFill>
              <a:ln w="12700">
                <a:noFill/>
                <a:round/>
                <a:headEnd/>
                <a:tailEnd/>
              </a:ln>
              <a:effectLst/>
            </p:spPr>
            <p:txBody>
              <a:bodyPr wrap="none" anchor="ctr"/>
              <a:lstStyle/>
              <a:p>
                <a:endParaRPr lang="en-GB"/>
              </a:p>
            </p:txBody>
          </p:sp>
          <p:cxnSp>
            <p:nvCxnSpPr>
              <p:cNvPr id="18" name="Connecteur droit 17">
                <a:extLst>
                  <a:ext uri="{FF2B5EF4-FFF2-40B4-BE49-F238E27FC236}">
                    <a16:creationId xmlns:a16="http://schemas.microsoft.com/office/drawing/2014/main" id="{832DC349-DC33-4914-89FE-A201B2AD31E3}"/>
                  </a:ext>
                </a:extLst>
              </p:cNvPr>
              <p:cNvCxnSpPr/>
              <p:nvPr/>
            </p:nvCxnSpPr>
            <p:spPr>
              <a:xfrm flipH="1">
                <a:off x="6304885" y="1219200"/>
                <a:ext cx="665" cy="501811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Forme libre 28">
                <a:extLst>
                  <a:ext uri="{FF2B5EF4-FFF2-40B4-BE49-F238E27FC236}">
                    <a16:creationId xmlns:a16="http://schemas.microsoft.com/office/drawing/2014/main" id="{94D275AF-31BA-35DB-A120-3043DD6E87C4}"/>
                  </a:ext>
                </a:extLst>
              </p:cNvPr>
              <p:cNvSpPr/>
              <p:nvPr/>
            </p:nvSpPr>
            <p:spPr>
              <a:xfrm>
                <a:off x="6305550" y="1219200"/>
                <a:ext cx="1320801" cy="5018112"/>
              </a:xfrm>
              <a:custGeom>
                <a:avLst/>
                <a:gdLst>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59"/>
                  <a:gd name="connsiteY0" fmla="*/ 5035550 h 5035550"/>
                  <a:gd name="connsiteX1" fmla="*/ 1320800 w 1320859"/>
                  <a:gd name="connsiteY1" fmla="*/ 2501900 h 5035550"/>
                  <a:gd name="connsiteX2" fmla="*/ 6350 w 1320859"/>
                  <a:gd name="connsiteY2" fmla="*/ 0 h 5035550"/>
                  <a:gd name="connsiteX0" fmla="*/ 0 w 1320801"/>
                  <a:gd name="connsiteY0" fmla="*/ 5035550 h 5035550"/>
                  <a:gd name="connsiteX1" fmla="*/ 1320800 w 1320801"/>
                  <a:gd name="connsiteY1" fmla="*/ 2501900 h 5035550"/>
                  <a:gd name="connsiteX2" fmla="*/ 6350 w 1320801"/>
                  <a:gd name="connsiteY2" fmla="*/ 0 h 5035550"/>
                </a:gdLst>
                <a:ahLst/>
                <a:cxnLst>
                  <a:cxn ang="0">
                    <a:pos x="connsiteX0" y="connsiteY0"/>
                  </a:cxn>
                  <a:cxn ang="0">
                    <a:pos x="connsiteX1" y="connsiteY1"/>
                  </a:cxn>
                  <a:cxn ang="0">
                    <a:pos x="connsiteX2" y="connsiteY2"/>
                  </a:cxn>
                </a:cxnLst>
                <a:rect l="l" t="t" r="r" b="b"/>
                <a:pathLst>
                  <a:path w="1320801" h="5035550">
                    <a:moveTo>
                      <a:pt x="0" y="5035550"/>
                    </a:moveTo>
                    <a:cubicBezTo>
                      <a:pt x="596371" y="4582054"/>
                      <a:pt x="1319742" y="3747558"/>
                      <a:pt x="1320800" y="2501900"/>
                    </a:cubicBezTo>
                    <a:cubicBezTo>
                      <a:pt x="1321858" y="1256242"/>
                      <a:pt x="638704" y="405871"/>
                      <a:pt x="6350" y="0"/>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pSp>
        <p:sp>
          <p:nvSpPr>
            <p:cNvPr id="20" name="Text Box 27">
              <a:extLst>
                <a:ext uri="{FF2B5EF4-FFF2-40B4-BE49-F238E27FC236}">
                  <a16:creationId xmlns:a16="http://schemas.microsoft.com/office/drawing/2014/main" id="{96A73951-BEBC-CAC1-A762-A7EDA65CEF3B}"/>
                </a:ext>
              </a:extLst>
            </p:cNvPr>
            <p:cNvSpPr txBox="1">
              <a:spLocks noChangeArrowheads="1"/>
            </p:cNvSpPr>
            <p:nvPr/>
          </p:nvSpPr>
          <p:spPr bwMode="auto">
            <a:xfrm>
              <a:off x="6694488" y="4999038"/>
              <a:ext cx="771525" cy="347662"/>
            </a:xfrm>
            <a:prstGeom prst="rect">
              <a:avLst/>
            </a:prstGeom>
            <a:noFill/>
            <a:ln w="12700">
              <a:noFill/>
              <a:miter lim="800000"/>
              <a:headEnd/>
              <a:tailEnd/>
            </a:ln>
            <a:effectLst/>
          </p:spPr>
          <p:txBody>
            <a:bodyPr wrap="none" lIns="36000" tIns="36000" rIns="36000" bIns="36000">
              <a:spAutoFit/>
            </a:bodyPr>
            <a:lstStyle/>
            <a:p>
              <a:pPr>
                <a:spcBef>
                  <a:spcPct val="50000"/>
                </a:spcBef>
              </a:pPr>
              <a:r>
                <a:rPr lang="en-GB" b="1" dirty="0">
                  <a:solidFill>
                    <a:srgbClr val="FF0000"/>
                  </a:solidFill>
                </a:rPr>
                <a:t>170/35</a:t>
              </a:r>
            </a:p>
          </p:txBody>
        </p:sp>
      </p:grpSp>
    </p:spTree>
    <p:extLst>
      <p:ext uri="{BB962C8B-B14F-4D97-AF65-F5344CB8AC3E}">
        <p14:creationId xmlns:p14="http://schemas.microsoft.com/office/powerpoint/2010/main" val="10415093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76860C97-6026-F2F4-C862-FD058E421AAD}"/>
              </a:ext>
            </a:extLst>
          </p:cNvPr>
          <p:cNvSpPr txBox="1">
            <a:spLocks noChangeArrowheads="1"/>
          </p:cNvSpPr>
          <p:nvPr/>
        </p:nvSpPr>
        <p:spPr bwMode="auto">
          <a:xfrm>
            <a:off x="409882" y="874708"/>
            <a:ext cx="4253041" cy="4350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900"/>
              </a:spcBef>
              <a:buClr>
                <a:schemeClr val="accent1"/>
              </a:buClr>
              <a:buAutoNum type="arabicPeriod"/>
            </a:pPr>
            <a:r>
              <a:rPr lang="fr-FR" altLang="fr-FR" sz="1400" b="1" dirty="0">
                <a:latin typeface="Verdana" pitchFamily="34" charset="0"/>
                <a:cs typeface="Arial" charset="0"/>
              </a:rPr>
              <a:t>Marquer la position initiale nord/sud.</a:t>
            </a:r>
          </a:p>
          <a:p>
            <a:pPr marL="342900" indent="-342900">
              <a:spcBef>
                <a:spcPts val="900"/>
              </a:spcBef>
              <a:buClr>
                <a:schemeClr val="accent1"/>
              </a:buClr>
              <a:buAutoNum type="arabicPeriod"/>
            </a:pPr>
            <a:r>
              <a:rPr lang="fr-FR" altLang="fr-FR" sz="1400" b="1" dirty="0">
                <a:latin typeface="Verdana" pitchFamily="34" charset="0"/>
                <a:cs typeface="Arial" charset="0"/>
              </a:rPr>
              <a:t>Compter 170</a:t>
            </a:r>
            <a:r>
              <a:rPr lang="fr-FR" altLang="fr-FR" sz="1400" b="1" dirty="0">
                <a:latin typeface="Verdana" pitchFamily="34" charset="0"/>
                <a:cs typeface="Times New Roman" pitchFamily="18" charset="0"/>
                <a:sym typeface="Symbol" pitchFamily="18" charset="2"/>
              </a:rPr>
              <a:t></a:t>
            </a:r>
            <a:r>
              <a:rPr lang="fr-FR" altLang="fr-FR" sz="1400" b="1" dirty="0">
                <a:latin typeface="Verdana" pitchFamily="34" charset="0"/>
                <a:cs typeface="Arial" charset="0"/>
              </a:rPr>
              <a:t> depuis le nord dans le sens des aiguilles de la montre et marquer la trace.</a:t>
            </a:r>
          </a:p>
          <a:p>
            <a:pPr marL="342900" indent="-342900">
              <a:spcBef>
                <a:spcPts val="900"/>
              </a:spcBef>
              <a:buClr>
                <a:schemeClr val="accent1"/>
              </a:buClr>
              <a:buAutoNum type="arabicPeriod"/>
            </a:pPr>
            <a:r>
              <a:rPr lang="fr-FR" altLang="fr-FR" sz="1400" b="1" dirty="0">
                <a:latin typeface="Verdana" pitchFamily="34" charset="0"/>
                <a:cs typeface="Arial" charset="0"/>
              </a:rPr>
              <a:t>Tourner la marque 170</a:t>
            </a:r>
            <a:r>
              <a:rPr lang="fr-FR" altLang="fr-FR" sz="1400" b="1" dirty="0">
                <a:latin typeface="Verdana" pitchFamily="34" charset="0"/>
                <a:cs typeface="Arial" charset="0"/>
                <a:sym typeface="Symbol" pitchFamily="18" charset="2"/>
              </a:rPr>
              <a:t></a:t>
            </a:r>
            <a:r>
              <a:rPr lang="fr-FR" altLang="fr-FR" sz="1400" b="1" dirty="0">
                <a:latin typeface="Verdana" pitchFamily="34" charset="0"/>
                <a:cs typeface="Arial" charset="0"/>
              </a:rPr>
              <a:t> jusqu’à coïncider avec le diamètre horizontal (soit 90</a:t>
            </a:r>
            <a:r>
              <a:rPr lang="fr-FR" altLang="fr-FR" sz="1400" b="1" dirty="0">
                <a:latin typeface="Verdana" pitchFamily="34" charset="0"/>
                <a:cs typeface="Arial" charset="0"/>
                <a:sym typeface="Symbol" pitchFamily="18" charset="2"/>
              </a:rPr>
              <a:t></a:t>
            </a:r>
            <a:r>
              <a:rPr lang="fr-FR" altLang="fr-FR" sz="1400" b="1" dirty="0">
                <a:latin typeface="Verdana" pitchFamily="34" charset="0"/>
                <a:cs typeface="Arial" charset="0"/>
              </a:rPr>
              <a:t> ou 270</a:t>
            </a:r>
            <a:r>
              <a:rPr lang="fr-FR" altLang="fr-FR" sz="1400" b="1" dirty="0">
                <a:latin typeface="Verdana" pitchFamily="34" charset="0"/>
                <a:cs typeface="Arial" charset="0"/>
                <a:sym typeface="Symbol" pitchFamily="18" charset="2"/>
              </a:rPr>
              <a:t></a:t>
            </a:r>
            <a:r>
              <a:rPr lang="fr-FR" altLang="fr-FR" sz="1400" b="1" dirty="0">
                <a:latin typeface="Verdana" pitchFamily="34" charset="0"/>
                <a:cs typeface="Arial" charset="0"/>
              </a:rPr>
              <a:t>), compter 35</a:t>
            </a:r>
            <a:r>
              <a:rPr lang="fr-FR" altLang="fr-FR" sz="1400" b="1" dirty="0">
                <a:latin typeface="Verdana" pitchFamily="34" charset="0"/>
                <a:cs typeface="Arial" charset="0"/>
                <a:sym typeface="Symbol" pitchFamily="18" charset="2"/>
              </a:rPr>
              <a:t></a:t>
            </a:r>
            <a:r>
              <a:rPr lang="fr-FR" altLang="fr-FR" sz="1400" b="1" dirty="0">
                <a:latin typeface="Verdana" pitchFamily="34" charset="0"/>
                <a:cs typeface="Arial" charset="0"/>
              </a:rPr>
              <a:t> à partir de l’extérieur le long du diamètre horizontal et marquer le point. Le point marqué est la ligne de plus grande pente du plan.</a:t>
            </a:r>
          </a:p>
          <a:p>
            <a:pPr marL="342900" indent="-342900">
              <a:spcBef>
                <a:spcPts val="900"/>
              </a:spcBef>
              <a:buClr>
                <a:schemeClr val="accent1"/>
              </a:buClr>
              <a:buAutoNum type="arabicPeriod"/>
            </a:pPr>
            <a:r>
              <a:rPr lang="fr-FR" altLang="fr-FR" sz="1400" b="1" dirty="0">
                <a:latin typeface="Verdana" pitchFamily="34" charset="0"/>
                <a:cs typeface="Arial" charset="0"/>
              </a:rPr>
              <a:t>Dans la même position, dessiner le cercle en suivant le canevas.</a:t>
            </a:r>
          </a:p>
          <a:p>
            <a:pPr marL="342900" indent="-342900">
              <a:spcBef>
                <a:spcPts val="900"/>
              </a:spcBef>
              <a:buClr>
                <a:schemeClr val="accent1"/>
              </a:buClr>
              <a:buFontTx/>
              <a:buAutoNum type="arabicPeriod"/>
            </a:pPr>
            <a:r>
              <a:rPr lang="fr-FR" altLang="fr-FR" sz="1400" b="1" dirty="0">
                <a:latin typeface="Verdana" pitchFamily="34" charset="0"/>
                <a:cs typeface="Arial" charset="0"/>
              </a:rPr>
              <a:t>Retourner à la position initiale</a:t>
            </a: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Trace </a:t>
            </a:r>
            <a:r>
              <a:rPr lang="fr-FR" dirty="0" err="1"/>
              <a:t>cyclographique</a:t>
            </a:r>
            <a:r>
              <a:rPr lang="fr-FR" dirty="0"/>
              <a:t> d’un plan</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23</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560576"/>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 plan 170,35</a:t>
            </a:r>
          </a:p>
        </p:txBody>
      </p:sp>
      <p:grpSp>
        <p:nvGrpSpPr>
          <p:cNvPr id="21" name="Groupe 20">
            <a:extLst>
              <a:ext uri="{FF2B5EF4-FFF2-40B4-BE49-F238E27FC236}">
                <a16:creationId xmlns:a16="http://schemas.microsoft.com/office/drawing/2014/main" id="{E930D31F-57BD-6FBE-058B-77DB44ACEA12}"/>
              </a:ext>
            </a:extLst>
          </p:cNvPr>
          <p:cNvGrpSpPr>
            <a:grpSpLocks noChangeAspect="1"/>
          </p:cNvGrpSpPr>
          <p:nvPr/>
        </p:nvGrpSpPr>
        <p:grpSpPr>
          <a:xfrm>
            <a:off x="4537089" y="584140"/>
            <a:ext cx="4109746" cy="4314190"/>
            <a:chOff x="3794125" y="984250"/>
            <a:chExt cx="5137182" cy="5392738"/>
          </a:xfrm>
        </p:grpSpPr>
        <p:grpSp>
          <p:nvGrpSpPr>
            <p:cNvPr id="9" name="Group 19">
              <a:extLst>
                <a:ext uri="{FF2B5EF4-FFF2-40B4-BE49-F238E27FC236}">
                  <a16:creationId xmlns:a16="http://schemas.microsoft.com/office/drawing/2014/main" id="{BFB2A8F8-1CF9-88DF-EDB7-F05E33A10E23}"/>
                </a:ext>
              </a:extLst>
            </p:cNvPr>
            <p:cNvGrpSpPr>
              <a:grpSpLocks/>
            </p:cNvGrpSpPr>
            <p:nvPr/>
          </p:nvGrpSpPr>
          <p:grpSpPr bwMode="auto">
            <a:xfrm rot="-20616">
              <a:off x="3794125" y="984250"/>
              <a:ext cx="5038725" cy="5392738"/>
              <a:chOff x="2390" y="611"/>
              <a:chExt cx="3174" cy="3397"/>
            </a:xfrm>
          </p:grpSpPr>
          <p:sp>
            <p:nvSpPr>
              <p:cNvPr id="10" name="Oval 20">
                <a:extLst>
                  <a:ext uri="{FF2B5EF4-FFF2-40B4-BE49-F238E27FC236}">
                    <a16:creationId xmlns:a16="http://schemas.microsoft.com/office/drawing/2014/main" id="{24F1420B-4399-99E5-661D-197B1ACE612C}"/>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en-GB"/>
              </a:p>
            </p:txBody>
          </p:sp>
          <p:sp>
            <p:nvSpPr>
              <p:cNvPr id="11" name="Line 21">
                <a:extLst>
                  <a:ext uri="{FF2B5EF4-FFF2-40B4-BE49-F238E27FC236}">
                    <a16:creationId xmlns:a16="http://schemas.microsoft.com/office/drawing/2014/main" id="{88757D87-D6EA-D667-C52D-DDD8012E25E0}"/>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en-GB"/>
              </a:p>
            </p:txBody>
          </p:sp>
          <p:sp>
            <p:nvSpPr>
              <p:cNvPr id="12" name="Line 22">
                <a:extLst>
                  <a:ext uri="{FF2B5EF4-FFF2-40B4-BE49-F238E27FC236}">
                    <a16:creationId xmlns:a16="http://schemas.microsoft.com/office/drawing/2014/main" id="{245EEAFE-0C6F-CAF7-C9B6-04639F3CDA86}"/>
                  </a:ext>
                </a:extLst>
              </p:cNvPr>
              <p:cNvSpPr>
                <a:spLocks noChangeShapeType="1"/>
              </p:cNvSpPr>
              <p:nvPr/>
            </p:nvSpPr>
            <p:spPr bwMode="auto">
              <a:xfrm rot="21000000">
                <a:off x="4248" y="3781"/>
                <a:ext cx="0" cy="227"/>
              </a:xfrm>
              <a:prstGeom prst="line">
                <a:avLst/>
              </a:prstGeom>
              <a:noFill/>
              <a:ln w="38100">
                <a:solidFill>
                  <a:srgbClr val="008000"/>
                </a:solidFill>
                <a:round/>
                <a:headEnd/>
                <a:tailEnd/>
              </a:ln>
              <a:effectLst/>
            </p:spPr>
            <p:txBody>
              <a:bodyPr/>
              <a:lstStyle/>
              <a:p>
                <a:endParaRPr lang="en-GB"/>
              </a:p>
            </p:txBody>
          </p:sp>
          <p:sp>
            <p:nvSpPr>
              <p:cNvPr id="13" name="Oval 23">
                <a:extLst>
                  <a:ext uri="{FF2B5EF4-FFF2-40B4-BE49-F238E27FC236}">
                    <a16:creationId xmlns:a16="http://schemas.microsoft.com/office/drawing/2014/main" id="{AC46ED1C-6628-1122-6F10-B27186C1B701}"/>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en-GB"/>
              </a:p>
            </p:txBody>
          </p:sp>
        </p:grpSp>
        <p:grpSp>
          <p:nvGrpSpPr>
            <p:cNvPr id="16" name="Groupe 15">
              <a:extLst>
                <a:ext uri="{FF2B5EF4-FFF2-40B4-BE49-F238E27FC236}">
                  <a16:creationId xmlns:a16="http://schemas.microsoft.com/office/drawing/2014/main" id="{95148A23-D4AF-D4D9-C7D6-7FEE023E661B}"/>
                </a:ext>
              </a:extLst>
            </p:cNvPr>
            <p:cNvGrpSpPr/>
            <p:nvPr/>
          </p:nvGrpSpPr>
          <p:grpSpPr>
            <a:xfrm rot="4800000">
              <a:off x="5722462" y="1900779"/>
              <a:ext cx="1399578" cy="5018112"/>
              <a:chOff x="6304885" y="1219200"/>
              <a:chExt cx="1399578" cy="5018112"/>
            </a:xfrm>
          </p:grpSpPr>
          <p:sp>
            <p:nvSpPr>
              <p:cNvPr id="17" name="Oval 25">
                <a:extLst>
                  <a:ext uri="{FF2B5EF4-FFF2-40B4-BE49-F238E27FC236}">
                    <a16:creationId xmlns:a16="http://schemas.microsoft.com/office/drawing/2014/main" id="{A610FD34-61C3-70F9-AF63-81B7A31D6D00}"/>
                  </a:ext>
                </a:extLst>
              </p:cNvPr>
              <p:cNvSpPr>
                <a:spLocks noChangeAspect="1" noChangeArrowheads="1"/>
              </p:cNvSpPr>
              <p:nvPr/>
            </p:nvSpPr>
            <p:spPr bwMode="auto">
              <a:xfrm>
                <a:off x="7560000" y="3659188"/>
                <a:ext cx="144463" cy="144462"/>
              </a:xfrm>
              <a:prstGeom prst="ellipse">
                <a:avLst/>
              </a:prstGeom>
              <a:solidFill>
                <a:srgbClr val="FF0000"/>
              </a:solidFill>
              <a:ln w="12700">
                <a:noFill/>
                <a:round/>
                <a:headEnd/>
                <a:tailEnd/>
              </a:ln>
              <a:effectLst/>
            </p:spPr>
            <p:txBody>
              <a:bodyPr wrap="none" anchor="ctr"/>
              <a:lstStyle/>
              <a:p>
                <a:endParaRPr lang="en-GB"/>
              </a:p>
            </p:txBody>
          </p:sp>
          <p:cxnSp>
            <p:nvCxnSpPr>
              <p:cNvPr id="18" name="Connecteur droit 17">
                <a:extLst>
                  <a:ext uri="{FF2B5EF4-FFF2-40B4-BE49-F238E27FC236}">
                    <a16:creationId xmlns:a16="http://schemas.microsoft.com/office/drawing/2014/main" id="{832DC349-DC33-4914-89FE-A201B2AD31E3}"/>
                  </a:ext>
                </a:extLst>
              </p:cNvPr>
              <p:cNvCxnSpPr/>
              <p:nvPr/>
            </p:nvCxnSpPr>
            <p:spPr>
              <a:xfrm flipH="1">
                <a:off x="6304885" y="1219200"/>
                <a:ext cx="665" cy="501811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Forme libre 28">
                <a:extLst>
                  <a:ext uri="{FF2B5EF4-FFF2-40B4-BE49-F238E27FC236}">
                    <a16:creationId xmlns:a16="http://schemas.microsoft.com/office/drawing/2014/main" id="{94D275AF-31BA-35DB-A120-3043DD6E87C4}"/>
                  </a:ext>
                </a:extLst>
              </p:cNvPr>
              <p:cNvSpPr/>
              <p:nvPr/>
            </p:nvSpPr>
            <p:spPr>
              <a:xfrm>
                <a:off x="6305550" y="1219200"/>
                <a:ext cx="1320801" cy="5018112"/>
              </a:xfrm>
              <a:custGeom>
                <a:avLst/>
                <a:gdLst>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59"/>
                  <a:gd name="connsiteY0" fmla="*/ 5035550 h 5035550"/>
                  <a:gd name="connsiteX1" fmla="*/ 1320800 w 1320859"/>
                  <a:gd name="connsiteY1" fmla="*/ 2501900 h 5035550"/>
                  <a:gd name="connsiteX2" fmla="*/ 6350 w 1320859"/>
                  <a:gd name="connsiteY2" fmla="*/ 0 h 5035550"/>
                  <a:gd name="connsiteX0" fmla="*/ 0 w 1320801"/>
                  <a:gd name="connsiteY0" fmla="*/ 5035550 h 5035550"/>
                  <a:gd name="connsiteX1" fmla="*/ 1320800 w 1320801"/>
                  <a:gd name="connsiteY1" fmla="*/ 2501900 h 5035550"/>
                  <a:gd name="connsiteX2" fmla="*/ 6350 w 1320801"/>
                  <a:gd name="connsiteY2" fmla="*/ 0 h 5035550"/>
                </a:gdLst>
                <a:ahLst/>
                <a:cxnLst>
                  <a:cxn ang="0">
                    <a:pos x="connsiteX0" y="connsiteY0"/>
                  </a:cxn>
                  <a:cxn ang="0">
                    <a:pos x="connsiteX1" y="connsiteY1"/>
                  </a:cxn>
                  <a:cxn ang="0">
                    <a:pos x="connsiteX2" y="connsiteY2"/>
                  </a:cxn>
                </a:cxnLst>
                <a:rect l="l" t="t" r="r" b="b"/>
                <a:pathLst>
                  <a:path w="1320801" h="5035550">
                    <a:moveTo>
                      <a:pt x="0" y="5035550"/>
                    </a:moveTo>
                    <a:cubicBezTo>
                      <a:pt x="596371" y="4582054"/>
                      <a:pt x="1319742" y="3747558"/>
                      <a:pt x="1320800" y="2501900"/>
                    </a:cubicBezTo>
                    <a:cubicBezTo>
                      <a:pt x="1321858" y="1256242"/>
                      <a:pt x="638704" y="405871"/>
                      <a:pt x="6350" y="0"/>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pSp>
      </p:grpSp>
      <p:sp>
        <p:nvSpPr>
          <p:cNvPr id="22" name="Rectangle 21">
            <a:extLst>
              <a:ext uri="{FF2B5EF4-FFF2-40B4-BE49-F238E27FC236}">
                <a16:creationId xmlns:a16="http://schemas.microsoft.com/office/drawing/2014/main" id="{84C118E7-7FF1-59B4-4B36-08D694EE10E8}"/>
              </a:ext>
            </a:extLst>
          </p:cNvPr>
          <p:cNvSpPr/>
          <p:nvPr/>
        </p:nvSpPr>
        <p:spPr>
          <a:xfrm rot="20993685">
            <a:off x="5126447" y="3813908"/>
            <a:ext cx="3354224" cy="461665"/>
          </a:xfrm>
          <a:prstGeom prst="rect">
            <a:avLst/>
          </a:prstGeom>
        </p:spPr>
        <p:txBody>
          <a:bodyPr wrap="square">
            <a:spAutoFit/>
          </a:bodyPr>
          <a:lstStyle/>
          <a:p>
            <a:pPr algn="ctr">
              <a:spcBef>
                <a:spcPts val="1200"/>
              </a:spcBef>
            </a:pPr>
            <a:r>
              <a:rPr lang="fr-FR" altLang="fr-FR" sz="1200" b="1" dirty="0">
                <a:solidFill>
                  <a:srgbClr val="FF0000"/>
                </a:solidFill>
                <a:latin typeface="Verdana" pitchFamily="34" charset="0"/>
                <a:cs typeface="Arial" charset="0"/>
              </a:rPr>
              <a:t>Trace </a:t>
            </a:r>
            <a:r>
              <a:rPr lang="fr-FR" altLang="fr-FR" sz="1200" b="1" dirty="0" err="1">
                <a:solidFill>
                  <a:srgbClr val="FF0000"/>
                </a:solidFill>
                <a:latin typeface="Verdana" pitchFamily="34" charset="0"/>
                <a:cs typeface="Arial" charset="0"/>
              </a:rPr>
              <a:t>cyclographique</a:t>
            </a:r>
            <a:r>
              <a:rPr lang="fr-FR" altLang="fr-FR" sz="1200" b="1" dirty="0">
                <a:solidFill>
                  <a:srgbClr val="FF0000"/>
                </a:solidFill>
                <a:latin typeface="Verdana" pitchFamily="34" charset="0"/>
                <a:cs typeface="Arial" charset="0"/>
              </a:rPr>
              <a:t> d’un plan d’azimut 170 et de pendage 35°</a:t>
            </a:r>
            <a:endParaRPr lang="fr-FR" altLang="fr-FR" sz="1200" b="1" dirty="0">
              <a:solidFill>
                <a:srgbClr val="FF0000"/>
              </a:solidFill>
              <a:latin typeface="Verdana" pitchFamily="34" charset="0"/>
              <a:cs typeface="Times New Roman" pitchFamily="18" charset="0"/>
            </a:endParaRPr>
          </a:p>
        </p:txBody>
      </p:sp>
    </p:spTree>
    <p:extLst>
      <p:ext uri="{BB962C8B-B14F-4D97-AF65-F5344CB8AC3E}">
        <p14:creationId xmlns:p14="http://schemas.microsoft.com/office/powerpoint/2010/main" val="1019937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76860C97-6026-F2F4-C862-FD058E421AAD}"/>
              </a:ext>
            </a:extLst>
          </p:cNvPr>
          <p:cNvSpPr txBox="1">
            <a:spLocks noChangeArrowheads="1"/>
          </p:cNvSpPr>
          <p:nvPr/>
        </p:nvSpPr>
        <p:spPr bwMode="auto">
          <a:xfrm>
            <a:off x="409882" y="874708"/>
            <a:ext cx="4253041" cy="2904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1200"/>
              </a:spcBef>
              <a:buClr>
                <a:schemeClr val="accent1"/>
              </a:buClr>
              <a:buAutoNum type="arabicPeriod"/>
            </a:pPr>
            <a:r>
              <a:rPr lang="fr-FR" altLang="fr-FR" sz="1400" b="1" dirty="0">
                <a:solidFill>
                  <a:srgbClr val="FF00FF"/>
                </a:solidFill>
                <a:latin typeface="Verdana" pitchFamily="34" charset="0"/>
                <a:cs typeface="Arial" charset="0"/>
              </a:rPr>
              <a:t>Utiliser la trace </a:t>
            </a:r>
            <a:r>
              <a:rPr lang="fr-FR" altLang="fr-FR" sz="1400" b="1" dirty="0" err="1">
                <a:solidFill>
                  <a:srgbClr val="FF00FF"/>
                </a:solidFill>
                <a:latin typeface="Verdana" pitchFamily="34" charset="0"/>
                <a:cs typeface="Arial" charset="0"/>
              </a:rPr>
              <a:t>cyclographique</a:t>
            </a:r>
            <a:r>
              <a:rPr lang="fr-FR" altLang="fr-FR" sz="1400" b="1" dirty="0">
                <a:solidFill>
                  <a:srgbClr val="FF00FF"/>
                </a:solidFill>
                <a:latin typeface="Verdana" pitchFamily="34" charset="0"/>
                <a:cs typeface="Arial" charset="0"/>
              </a:rPr>
              <a:t>.</a:t>
            </a:r>
          </a:p>
          <a:p>
            <a:pPr marL="342900" indent="-342900">
              <a:spcBef>
                <a:spcPts val="1200"/>
              </a:spcBef>
              <a:buClr>
                <a:schemeClr val="accent1"/>
              </a:buClr>
              <a:buAutoNum type="arabicPeriod"/>
            </a:pPr>
            <a:r>
              <a:rPr lang="fr-FR" altLang="fr-FR" sz="1400" b="1" dirty="0">
                <a:latin typeface="Verdana" pitchFamily="34" charset="0"/>
                <a:cs typeface="Arial" charset="0"/>
              </a:rPr>
              <a:t>Effectuer une rotation du cercle projeté en faisant coïncider les deux extrémités avec le nord et le sud.</a:t>
            </a:r>
          </a:p>
          <a:p>
            <a:pPr marL="342900" indent="-342900">
              <a:spcBef>
                <a:spcPts val="1200"/>
              </a:spcBef>
              <a:buClr>
                <a:schemeClr val="accent1"/>
              </a:buClr>
              <a:buAutoNum type="arabicPeriod"/>
            </a:pPr>
            <a:r>
              <a:rPr lang="fr-FR" altLang="fr-FR" sz="1400" b="1" dirty="0">
                <a:latin typeface="Verdana" pitchFamily="34" charset="0"/>
                <a:cs typeface="Arial" charset="0"/>
              </a:rPr>
              <a:t>Le long du diamètre horizontal, compter 90° à partir de la trace du cercle projeté et noter le point. Celui-ci correspond à la normale au plan.</a:t>
            </a:r>
          </a:p>
          <a:p>
            <a:pPr marL="342900" indent="-342900">
              <a:spcBef>
                <a:spcPts val="1200"/>
              </a:spcBef>
              <a:buClr>
                <a:schemeClr val="accent1"/>
              </a:buClr>
              <a:buAutoNum type="arabicPeriod"/>
            </a:pPr>
            <a:r>
              <a:rPr lang="fr-FR" altLang="fr-FR" sz="1400" b="1" dirty="0">
                <a:latin typeface="Verdana" pitchFamily="34" charset="0"/>
                <a:cs typeface="Arial" charset="0"/>
              </a:rPr>
              <a:t>Retourner à la position initiale.</a:t>
            </a: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Représentation d’un plan par son pôle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24</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560576"/>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 plan 170,35</a:t>
            </a:r>
          </a:p>
        </p:txBody>
      </p:sp>
      <p:pic>
        <p:nvPicPr>
          <p:cNvPr id="15" name="Picture 35" descr="Net-1">
            <a:extLst>
              <a:ext uri="{FF2B5EF4-FFF2-40B4-BE49-F238E27FC236}">
                <a16:creationId xmlns:a16="http://schemas.microsoft.com/office/drawing/2014/main" id="{640398F0-EE3F-B8DA-CD32-6BE00DC5066B}"/>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grpSp>
        <p:nvGrpSpPr>
          <p:cNvPr id="32" name="Groupe 31">
            <a:extLst>
              <a:ext uri="{FF2B5EF4-FFF2-40B4-BE49-F238E27FC236}">
                <a16:creationId xmlns:a16="http://schemas.microsoft.com/office/drawing/2014/main" id="{9B9E424C-8B47-F263-DE04-0B9E1E05FCD0}"/>
              </a:ext>
            </a:extLst>
          </p:cNvPr>
          <p:cNvGrpSpPr>
            <a:grpSpLocks noChangeAspect="1"/>
          </p:cNvGrpSpPr>
          <p:nvPr/>
        </p:nvGrpSpPr>
        <p:grpSpPr>
          <a:xfrm>
            <a:off x="4537776" y="584614"/>
            <a:ext cx="4104320" cy="4314190"/>
            <a:chOff x="3794125" y="984250"/>
            <a:chExt cx="5130400" cy="5392738"/>
          </a:xfrm>
        </p:grpSpPr>
        <p:grpSp>
          <p:nvGrpSpPr>
            <p:cNvPr id="20" name="Group 19">
              <a:extLst>
                <a:ext uri="{FF2B5EF4-FFF2-40B4-BE49-F238E27FC236}">
                  <a16:creationId xmlns:a16="http://schemas.microsoft.com/office/drawing/2014/main" id="{5886473C-1BCC-293E-FB3C-D77C78BB98E5}"/>
                </a:ext>
              </a:extLst>
            </p:cNvPr>
            <p:cNvGrpSpPr>
              <a:grpSpLocks/>
            </p:cNvGrpSpPr>
            <p:nvPr/>
          </p:nvGrpSpPr>
          <p:grpSpPr bwMode="auto">
            <a:xfrm rot="-20616">
              <a:off x="3794125" y="984250"/>
              <a:ext cx="5038725" cy="5392738"/>
              <a:chOff x="2390" y="611"/>
              <a:chExt cx="3174" cy="3397"/>
            </a:xfrm>
          </p:grpSpPr>
          <p:sp>
            <p:nvSpPr>
              <p:cNvPr id="23" name="Oval 20">
                <a:extLst>
                  <a:ext uri="{FF2B5EF4-FFF2-40B4-BE49-F238E27FC236}">
                    <a16:creationId xmlns:a16="http://schemas.microsoft.com/office/drawing/2014/main" id="{0748ADF0-B9AA-DBDB-B059-8D0BFDE3B679}"/>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fr-FR" dirty="0"/>
              </a:p>
            </p:txBody>
          </p:sp>
          <p:sp>
            <p:nvSpPr>
              <p:cNvPr id="24" name="Line 21">
                <a:extLst>
                  <a:ext uri="{FF2B5EF4-FFF2-40B4-BE49-F238E27FC236}">
                    <a16:creationId xmlns:a16="http://schemas.microsoft.com/office/drawing/2014/main" id="{3AB3DB6D-FC1D-7B41-8E7F-BB024442A640}"/>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fr-FR" dirty="0"/>
              </a:p>
            </p:txBody>
          </p:sp>
          <p:sp>
            <p:nvSpPr>
              <p:cNvPr id="25" name="Line 22">
                <a:extLst>
                  <a:ext uri="{FF2B5EF4-FFF2-40B4-BE49-F238E27FC236}">
                    <a16:creationId xmlns:a16="http://schemas.microsoft.com/office/drawing/2014/main" id="{D8006B8A-0E79-3EB1-02BA-1529CF0FF78A}"/>
                  </a:ext>
                </a:extLst>
              </p:cNvPr>
              <p:cNvSpPr>
                <a:spLocks noChangeShapeType="1"/>
              </p:cNvSpPr>
              <p:nvPr/>
            </p:nvSpPr>
            <p:spPr bwMode="auto">
              <a:xfrm rot="21000000">
                <a:off x="4248" y="3781"/>
                <a:ext cx="0" cy="227"/>
              </a:xfrm>
              <a:prstGeom prst="line">
                <a:avLst/>
              </a:prstGeom>
              <a:noFill/>
              <a:ln w="38100">
                <a:solidFill>
                  <a:srgbClr val="008000"/>
                </a:solidFill>
                <a:round/>
                <a:headEnd/>
                <a:tailEnd/>
              </a:ln>
              <a:effectLst/>
            </p:spPr>
            <p:txBody>
              <a:bodyPr/>
              <a:lstStyle/>
              <a:p>
                <a:endParaRPr lang="fr-FR" dirty="0"/>
              </a:p>
            </p:txBody>
          </p:sp>
          <p:sp>
            <p:nvSpPr>
              <p:cNvPr id="27" name="Oval 23">
                <a:extLst>
                  <a:ext uri="{FF2B5EF4-FFF2-40B4-BE49-F238E27FC236}">
                    <a16:creationId xmlns:a16="http://schemas.microsoft.com/office/drawing/2014/main" id="{3126024B-FDB6-86AD-940F-BDFD6257147B}"/>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fr-FR" dirty="0"/>
              </a:p>
            </p:txBody>
          </p:sp>
        </p:grpSp>
        <p:grpSp>
          <p:nvGrpSpPr>
            <p:cNvPr id="28" name="Groupe 27">
              <a:extLst>
                <a:ext uri="{FF2B5EF4-FFF2-40B4-BE49-F238E27FC236}">
                  <a16:creationId xmlns:a16="http://schemas.microsoft.com/office/drawing/2014/main" id="{C54A422F-4C57-8830-4203-3EB7951C3C59}"/>
                </a:ext>
              </a:extLst>
            </p:cNvPr>
            <p:cNvGrpSpPr/>
            <p:nvPr/>
          </p:nvGrpSpPr>
          <p:grpSpPr>
            <a:xfrm rot="4800000">
              <a:off x="5754736" y="1862316"/>
              <a:ext cx="1321466" cy="5018112"/>
              <a:chOff x="6304885" y="1219200"/>
              <a:chExt cx="1321466" cy="5018112"/>
            </a:xfrm>
          </p:grpSpPr>
          <p:cxnSp>
            <p:nvCxnSpPr>
              <p:cNvPr id="29" name="Connecteur droit 28">
                <a:extLst>
                  <a:ext uri="{FF2B5EF4-FFF2-40B4-BE49-F238E27FC236}">
                    <a16:creationId xmlns:a16="http://schemas.microsoft.com/office/drawing/2014/main" id="{DE6B7F77-C211-5C46-6A9C-679F9D8FD17C}"/>
                  </a:ext>
                </a:extLst>
              </p:cNvPr>
              <p:cNvCxnSpPr/>
              <p:nvPr/>
            </p:nvCxnSpPr>
            <p:spPr>
              <a:xfrm flipH="1">
                <a:off x="6304885" y="1219200"/>
                <a:ext cx="665" cy="501811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30" name="Forme libre 27">
                <a:extLst>
                  <a:ext uri="{FF2B5EF4-FFF2-40B4-BE49-F238E27FC236}">
                    <a16:creationId xmlns:a16="http://schemas.microsoft.com/office/drawing/2014/main" id="{B249D5CF-4D65-E036-A465-672741EBBE4C}"/>
                  </a:ext>
                </a:extLst>
              </p:cNvPr>
              <p:cNvSpPr/>
              <p:nvPr/>
            </p:nvSpPr>
            <p:spPr>
              <a:xfrm>
                <a:off x="6305550" y="1219200"/>
                <a:ext cx="1320801" cy="5018112"/>
              </a:xfrm>
              <a:custGeom>
                <a:avLst/>
                <a:gdLst>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59"/>
                  <a:gd name="connsiteY0" fmla="*/ 5035550 h 5035550"/>
                  <a:gd name="connsiteX1" fmla="*/ 1320800 w 1320859"/>
                  <a:gd name="connsiteY1" fmla="*/ 2501900 h 5035550"/>
                  <a:gd name="connsiteX2" fmla="*/ 6350 w 1320859"/>
                  <a:gd name="connsiteY2" fmla="*/ 0 h 5035550"/>
                  <a:gd name="connsiteX0" fmla="*/ 0 w 1320801"/>
                  <a:gd name="connsiteY0" fmla="*/ 5035550 h 5035550"/>
                  <a:gd name="connsiteX1" fmla="*/ 1320800 w 1320801"/>
                  <a:gd name="connsiteY1" fmla="*/ 2501900 h 5035550"/>
                  <a:gd name="connsiteX2" fmla="*/ 6350 w 1320801"/>
                  <a:gd name="connsiteY2" fmla="*/ 0 h 5035550"/>
                </a:gdLst>
                <a:ahLst/>
                <a:cxnLst>
                  <a:cxn ang="0">
                    <a:pos x="connsiteX0" y="connsiteY0"/>
                  </a:cxn>
                  <a:cxn ang="0">
                    <a:pos x="connsiteX1" y="connsiteY1"/>
                  </a:cxn>
                  <a:cxn ang="0">
                    <a:pos x="connsiteX2" y="connsiteY2"/>
                  </a:cxn>
                </a:cxnLst>
                <a:rect l="l" t="t" r="r" b="b"/>
                <a:pathLst>
                  <a:path w="1320801" h="5035550">
                    <a:moveTo>
                      <a:pt x="0" y="5035550"/>
                    </a:moveTo>
                    <a:cubicBezTo>
                      <a:pt x="596371" y="4582054"/>
                      <a:pt x="1319742" y="3747558"/>
                      <a:pt x="1320800" y="2501900"/>
                    </a:cubicBezTo>
                    <a:cubicBezTo>
                      <a:pt x="1321858" y="1256242"/>
                      <a:pt x="638704" y="405871"/>
                      <a:pt x="6350" y="0"/>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grpSp>
        <p:sp>
          <p:nvSpPr>
            <p:cNvPr id="31" name="Text Box 26">
              <a:extLst>
                <a:ext uri="{FF2B5EF4-FFF2-40B4-BE49-F238E27FC236}">
                  <a16:creationId xmlns:a16="http://schemas.microsoft.com/office/drawing/2014/main" id="{06EB233C-B2DB-00AC-898A-03C2D0087D33}"/>
                </a:ext>
              </a:extLst>
            </p:cNvPr>
            <p:cNvSpPr txBox="1">
              <a:spLocks noChangeArrowheads="1"/>
            </p:cNvSpPr>
            <p:nvPr/>
          </p:nvSpPr>
          <p:spPr bwMode="auto">
            <a:xfrm>
              <a:off x="6988644" y="4372081"/>
              <a:ext cx="200943" cy="34970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p>
              <a:pPr>
                <a:spcBef>
                  <a:spcPct val="50000"/>
                </a:spcBef>
              </a:pPr>
              <a:r>
                <a:rPr lang="fr-FR" b="1" dirty="0">
                  <a:solidFill>
                    <a:srgbClr val="FF00FF"/>
                  </a:solidFill>
                </a:rPr>
                <a:t>1</a:t>
              </a:r>
            </a:p>
          </p:txBody>
        </p:sp>
      </p:grpSp>
    </p:spTree>
    <p:extLst>
      <p:ext uri="{BB962C8B-B14F-4D97-AF65-F5344CB8AC3E}">
        <p14:creationId xmlns:p14="http://schemas.microsoft.com/office/powerpoint/2010/main" val="2379737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76860C97-6026-F2F4-C862-FD058E421AAD}"/>
              </a:ext>
            </a:extLst>
          </p:cNvPr>
          <p:cNvSpPr txBox="1">
            <a:spLocks noChangeArrowheads="1"/>
          </p:cNvSpPr>
          <p:nvPr/>
        </p:nvSpPr>
        <p:spPr bwMode="auto">
          <a:xfrm>
            <a:off x="409882" y="874708"/>
            <a:ext cx="4253041" cy="2904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1200"/>
              </a:spcBef>
              <a:buClr>
                <a:schemeClr val="accent1"/>
              </a:buClr>
              <a:buAutoNum type="arabicPeriod"/>
            </a:pPr>
            <a:r>
              <a:rPr lang="fr-FR" altLang="fr-FR" sz="1400" b="1" dirty="0">
                <a:latin typeface="Verdana" pitchFamily="34" charset="0"/>
                <a:cs typeface="Arial" charset="0"/>
              </a:rPr>
              <a:t>Utiliser la trace </a:t>
            </a:r>
            <a:r>
              <a:rPr lang="fr-FR" altLang="fr-FR" sz="1400" b="1" dirty="0" err="1">
                <a:latin typeface="Verdana" pitchFamily="34" charset="0"/>
                <a:cs typeface="Arial" charset="0"/>
              </a:rPr>
              <a:t>cyclographique</a:t>
            </a:r>
            <a:r>
              <a:rPr lang="fr-FR" altLang="fr-FR" sz="1400" b="1" dirty="0">
                <a:latin typeface="Verdana" pitchFamily="34" charset="0"/>
                <a:cs typeface="Arial" charset="0"/>
              </a:rPr>
              <a:t>.</a:t>
            </a:r>
          </a:p>
          <a:p>
            <a:pPr marL="342900" indent="-342900">
              <a:spcBef>
                <a:spcPts val="1200"/>
              </a:spcBef>
              <a:buClr>
                <a:schemeClr val="accent1"/>
              </a:buClr>
              <a:buAutoNum type="arabicPeriod"/>
            </a:pPr>
            <a:r>
              <a:rPr lang="fr-FR" altLang="fr-FR" sz="1400" b="1" dirty="0">
                <a:solidFill>
                  <a:srgbClr val="FF00FF"/>
                </a:solidFill>
                <a:latin typeface="Verdana" pitchFamily="34" charset="0"/>
                <a:cs typeface="Arial" charset="0"/>
              </a:rPr>
              <a:t>Effectuer une rotation du cercle projeté en faisant coïncider les deux extrémités avec le nord et le sud.</a:t>
            </a:r>
          </a:p>
          <a:p>
            <a:pPr marL="342900" indent="-342900">
              <a:spcBef>
                <a:spcPts val="1200"/>
              </a:spcBef>
              <a:buClr>
                <a:schemeClr val="accent1"/>
              </a:buClr>
              <a:buAutoNum type="arabicPeriod"/>
            </a:pPr>
            <a:r>
              <a:rPr lang="fr-FR" altLang="fr-FR" sz="1400" b="1" dirty="0">
                <a:solidFill>
                  <a:srgbClr val="FF00FF"/>
                </a:solidFill>
                <a:latin typeface="Verdana" pitchFamily="34" charset="0"/>
                <a:cs typeface="Arial" charset="0"/>
              </a:rPr>
              <a:t>Le long du diamètre horizontal, compter 90° à partir de la trace du cercle projeté et noter le point. Celui-ci correspond à la normale au plan.</a:t>
            </a:r>
          </a:p>
          <a:p>
            <a:pPr marL="342900" indent="-342900">
              <a:spcBef>
                <a:spcPts val="1200"/>
              </a:spcBef>
              <a:buClr>
                <a:schemeClr val="accent1"/>
              </a:buClr>
              <a:buAutoNum type="arabicPeriod"/>
            </a:pPr>
            <a:r>
              <a:rPr lang="fr-FR" altLang="fr-FR" sz="1400" b="1" dirty="0">
                <a:latin typeface="Verdana" pitchFamily="34" charset="0"/>
                <a:cs typeface="Arial" charset="0"/>
              </a:rPr>
              <a:t>Retourner à la position initiale.</a:t>
            </a: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Représentation d’un plan par son pôle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25</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560576"/>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 plan 170,35</a:t>
            </a:r>
          </a:p>
        </p:txBody>
      </p:sp>
      <p:pic>
        <p:nvPicPr>
          <p:cNvPr id="15" name="Picture 35" descr="Net-1">
            <a:extLst>
              <a:ext uri="{FF2B5EF4-FFF2-40B4-BE49-F238E27FC236}">
                <a16:creationId xmlns:a16="http://schemas.microsoft.com/office/drawing/2014/main" id="{640398F0-EE3F-B8DA-CD32-6BE00DC5066B}"/>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grpSp>
        <p:nvGrpSpPr>
          <p:cNvPr id="39" name="Groupe 38">
            <a:extLst>
              <a:ext uri="{FF2B5EF4-FFF2-40B4-BE49-F238E27FC236}">
                <a16:creationId xmlns:a16="http://schemas.microsoft.com/office/drawing/2014/main" id="{07EE8B26-6EAA-3052-BEAC-798B7EE38A3E}"/>
              </a:ext>
            </a:extLst>
          </p:cNvPr>
          <p:cNvGrpSpPr>
            <a:grpSpLocks noChangeAspect="1"/>
          </p:cNvGrpSpPr>
          <p:nvPr/>
        </p:nvGrpSpPr>
        <p:grpSpPr>
          <a:xfrm>
            <a:off x="4359832" y="758389"/>
            <a:ext cx="4314190" cy="4032756"/>
            <a:chOff x="3559175" y="1196367"/>
            <a:chExt cx="5392738" cy="5040945"/>
          </a:xfrm>
        </p:grpSpPr>
        <p:sp>
          <p:nvSpPr>
            <p:cNvPr id="16" name="AutoShape 24">
              <a:extLst>
                <a:ext uri="{FF2B5EF4-FFF2-40B4-BE49-F238E27FC236}">
                  <a16:creationId xmlns:a16="http://schemas.microsoft.com/office/drawing/2014/main" id="{860898BC-B016-908A-EF79-985EA6F88741}"/>
                </a:ext>
              </a:extLst>
            </p:cNvPr>
            <p:cNvSpPr>
              <a:spLocks noChangeArrowheads="1"/>
            </p:cNvSpPr>
            <p:nvPr/>
          </p:nvSpPr>
          <p:spPr bwMode="auto">
            <a:xfrm rot="10800000" flipV="1">
              <a:off x="5775325" y="3241675"/>
              <a:ext cx="1042988" cy="935038"/>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8000"/>
            </a:solidFill>
            <a:ln w="12700">
              <a:noFill/>
              <a:miter lim="800000"/>
              <a:headEnd/>
              <a:tailEnd/>
            </a:ln>
            <a:effectLst/>
          </p:spPr>
          <p:txBody>
            <a:bodyPr wrap="none" anchor="ctr"/>
            <a:lstStyle/>
            <a:p>
              <a:endParaRPr lang="fr-FR" dirty="0"/>
            </a:p>
          </p:txBody>
        </p:sp>
        <p:sp>
          <p:nvSpPr>
            <p:cNvPr id="17" name="Text Box 26">
              <a:extLst>
                <a:ext uri="{FF2B5EF4-FFF2-40B4-BE49-F238E27FC236}">
                  <a16:creationId xmlns:a16="http://schemas.microsoft.com/office/drawing/2014/main" id="{3F073B72-B312-9BE4-988C-70FD25CA6017}"/>
                </a:ext>
              </a:extLst>
            </p:cNvPr>
            <p:cNvSpPr txBox="1">
              <a:spLocks noChangeArrowheads="1"/>
            </p:cNvSpPr>
            <p:nvPr/>
          </p:nvSpPr>
          <p:spPr bwMode="auto">
            <a:xfrm>
              <a:off x="5202573" y="3821028"/>
              <a:ext cx="200943" cy="34970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p>
              <a:pPr>
                <a:spcBef>
                  <a:spcPct val="50000"/>
                </a:spcBef>
              </a:pPr>
              <a:r>
                <a:rPr lang="fr-FR" b="1" dirty="0">
                  <a:solidFill>
                    <a:srgbClr val="FF00FF"/>
                  </a:solidFill>
                </a:rPr>
                <a:t>3</a:t>
              </a:r>
            </a:p>
          </p:txBody>
        </p:sp>
        <p:grpSp>
          <p:nvGrpSpPr>
            <p:cNvPr id="18" name="Groupe 17">
              <a:extLst>
                <a:ext uri="{FF2B5EF4-FFF2-40B4-BE49-F238E27FC236}">
                  <a16:creationId xmlns:a16="http://schemas.microsoft.com/office/drawing/2014/main" id="{2E92E928-BE2F-C48C-C4AA-9ED0DA87BDF8}"/>
                </a:ext>
              </a:extLst>
            </p:cNvPr>
            <p:cNvGrpSpPr/>
            <p:nvPr/>
          </p:nvGrpSpPr>
          <p:grpSpPr>
            <a:xfrm>
              <a:off x="6304885" y="1219200"/>
              <a:ext cx="1321466" cy="5018112"/>
              <a:chOff x="6304885" y="1219200"/>
              <a:chExt cx="1321466" cy="5018112"/>
            </a:xfrm>
          </p:grpSpPr>
          <p:sp>
            <p:nvSpPr>
              <p:cNvPr id="19" name="Forme libre 22">
                <a:extLst>
                  <a:ext uri="{FF2B5EF4-FFF2-40B4-BE49-F238E27FC236}">
                    <a16:creationId xmlns:a16="http://schemas.microsoft.com/office/drawing/2014/main" id="{796A560A-BB7F-A14A-FC5C-30E36130376D}"/>
                  </a:ext>
                </a:extLst>
              </p:cNvPr>
              <p:cNvSpPr/>
              <p:nvPr/>
            </p:nvSpPr>
            <p:spPr>
              <a:xfrm>
                <a:off x="6305550" y="1219200"/>
                <a:ext cx="1320801" cy="5018112"/>
              </a:xfrm>
              <a:custGeom>
                <a:avLst/>
                <a:gdLst>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59"/>
                  <a:gd name="connsiteY0" fmla="*/ 5035550 h 5035550"/>
                  <a:gd name="connsiteX1" fmla="*/ 1320800 w 1320859"/>
                  <a:gd name="connsiteY1" fmla="*/ 2501900 h 5035550"/>
                  <a:gd name="connsiteX2" fmla="*/ 6350 w 1320859"/>
                  <a:gd name="connsiteY2" fmla="*/ 0 h 5035550"/>
                  <a:gd name="connsiteX0" fmla="*/ 0 w 1320801"/>
                  <a:gd name="connsiteY0" fmla="*/ 5035550 h 5035550"/>
                  <a:gd name="connsiteX1" fmla="*/ 1320800 w 1320801"/>
                  <a:gd name="connsiteY1" fmla="*/ 2501900 h 5035550"/>
                  <a:gd name="connsiteX2" fmla="*/ 6350 w 1320801"/>
                  <a:gd name="connsiteY2" fmla="*/ 0 h 5035550"/>
                </a:gdLst>
                <a:ahLst/>
                <a:cxnLst>
                  <a:cxn ang="0">
                    <a:pos x="connsiteX0" y="connsiteY0"/>
                  </a:cxn>
                  <a:cxn ang="0">
                    <a:pos x="connsiteX1" y="connsiteY1"/>
                  </a:cxn>
                  <a:cxn ang="0">
                    <a:pos x="connsiteX2" y="connsiteY2"/>
                  </a:cxn>
                </a:cxnLst>
                <a:rect l="l" t="t" r="r" b="b"/>
                <a:pathLst>
                  <a:path w="1320801" h="5035550">
                    <a:moveTo>
                      <a:pt x="0" y="5035550"/>
                    </a:moveTo>
                    <a:cubicBezTo>
                      <a:pt x="596371" y="4582054"/>
                      <a:pt x="1319742" y="3747558"/>
                      <a:pt x="1320800" y="2501900"/>
                    </a:cubicBezTo>
                    <a:cubicBezTo>
                      <a:pt x="1321858" y="1256242"/>
                      <a:pt x="638704" y="405871"/>
                      <a:pt x="6350" y="0"/>
                    </a:cubicBezTo>
                  </a:path>
                </a:pathLst>
              </a:custGeom>
              <a:noFill/>
              <a:ln>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cxnSp>
            <p:nvCxnSpPr>
              <p:cNvPr id="21" name="Connecteur droit 20">
                <a:extLst>
                  <a:ext uri="{FF2B5EF4-FFF2-40B4-BE49-F238E27FC236}">
                    <a16:creationId xmlns:a16="http://schemas.microsoft.com/office/drawing/2014/main" id="{9129551E-144F-6FDA-3110-649A6CBC7C98}"/>
                  </a:ext>
                </a:extLst>
              </p:cNvPr>
              <p:cNvCxnSpPr/>
              <p:nvPr/>
            </p:nvCxnSpPr>
            <p:spPr>
              <a:xfrm flipH="1">
                <a:off x="6304885" y="1219200"/>
                <a:ext cx="665" cy="501811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2" name="Group 19">
              <a:extLst>
                <a:ext uri="{FF2B5EF4-FFF2-40B4-BE49-F238E27FC236}">
                  <a16:creationId xmlns:a16="http://schemas.microsoft.com/office/drawing/2014/main" id="{9FEF9CCF-255A-55B5-6E67-6E277EE8CB2C}"/>
                </a:ext>
              </a:extLst>
            </p:cNvPr>
            <p:cNvGrpSpPr>
              <a:grpSpLocks/>
            </p:cNvGrpSpPr>
            <p:nvPr/>
          </p:nvGrpSpPr>
          <p:grpSpPr bwMode="auto">
            <a:xfrm rot="-4839244">
              <a:off x="3736181" y="1019361"/>
              <a:ext cx="5038725" cy="5392738"/>
              <a:chOff x="2390" y="611"/>
              <a:chExt cx="3174" cy="3397"/>
            </a:xfrm>
          </p:grpSpPr>
          <p:sp>
            <p:nvSpPr>
              <p:cNvPr id="33" name="Oval 20">
                <a:extLst>
                  <a:ext uri="{FF2B5EF4-FFF2-40B4-BE49-F238E27FC236}">
                    <a16:creationId xmlns:a16="http://schemas.microsoft.com/office/drawing/2014/main" id="{C67797BF-AE76-938F-370C-2FC24E22E016}"/>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fr-FR" dirty="0"/>
              </a:p>
            </p:txBody>
          </p:sp>
          <p:sp>
            <p:nvSpPr>
              <p:cNvPr id="34" name="Line 21">
                <a:extLst>
                  <a:ext uri="{FF2B5EF4-FFF2-40B4-BE49-F238E27FC236}">
                    <a16:creationId xmlns:a16="http://schemas.microsoft.com/office/drawing/2014/main" id="{B1C0B0A0-0EC5-AC83-1DE0-B7BE84C634A2}"/>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fr-FR" dirty="0"/>
              </a:p>
            </p:txBody>
          </p:sp>
          <p:sp>
            <p:nvSpPr>
              <p:cNvPr id="35" name="Line 22">
                <a:extLst>
                  <a:ext uri="{FF2B5EF4-FFF2-40B4-BE49-F238E27FC236}">
                    <a16:creationId xmlns:a16="http://schemas.microsoft.com/office/drawing/2014/main" id="{DF2B007E-69EF-F110-002F-1A7399E344D5}"/>
                  </a:ext>
                </a:extLst>
              </p:cNvPr>
              <p:cNvSpPr>
                <a:spLocks noChangeShapeType="1"/>
              </p:cNvSpPr>
              <p:nvPr/>
            </p:nvSpPr>
            <p:spPr bwMode="auto">
              <a:xfrm rot="21000000">
                <a:off x="4248" y="3781"/>
                <a:ext cx="0" cy="227"/>
              </a:xfrm>
              <a:prstGeom prst="line">
                <a:avLst/>
              </a:prstGeom>
              <a:noFill/>
              <a:ln w="38100">
                <a:solidFill>
                  <a:srgbClr val="008000"/>
                </a:solidFill>
                <a:round/>
                <a:headEnd/>
                <a:tailEnd/>
              </a:ln>
              <a:effectLst/>
            </p:spPr>
            <p:txBody>
              <a:bodyPr/>
              <a:lstStyle/>
              <a:p>
                <a:endParaRPr lang="fr-FR" dirty="0"/>
              </a:p>
            </p:txBody>
          </p:sp>
          <p:sp>
            <p:nvSpPr>
              <p:cNvPr id="36" name="Oval 23">
                <a:extLst>
                  <a:ext uri="{FF2B5EF4-FFF2-40B4-BE49-F238E27FC236}">
                    <a16:creationId xmlns:a16="http://schemas.microsoft.com/office/drawing/2014/main" id="{8C3A4021-F31C-5795-2134-DF69BF13500B}"/>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fr-FR" dirty="0"/>
              </a:p>
            </p:txBody>
          </p:sp>
        </p:grpSp>
        <p:sp>
          <p:nvSpPr>
            <p:cNvPr id="37" name="Oval 25">
              <a:extLst>
                <a:ext uri="{FF2B5EF4-FFF2-40B4-BE49-F238E27FC236}">
                  <a16:creationId xmlns:a16="http://schemas.microsoft.com/office/drawing/2014/main" id="{E26DA53E-733F-5E78-ABE4-82354771C2AC}"/>
                </a:ext>
              </a:extLst>
            </p:cNvPr>
            <p:cNvSpPr>
              <a:spLocks noChangeAspect="1" noChangeArrowheads="1"/>
            </p:cNvSpPr>
            <p:nvPr/>
          </p:nvSpPr>
          <p:spPr bwMode="auto">
            <a:xfrm>
              <a:off x="5445890" y="3656025"/>
              <a:ext cx="144463" cy="144462"/>
            </a:xfrm>
            <a:prstGeom prst="ellipse">
              <a:avLst/>
            </a:prstGeom>
            <a:solidFill>
              <a:srgbClr val="FF0000"/>
            </a:solidFill>
            <a:ln w="12700">
              <a:noFill/>
              <a:round/>
              <a:headEnd/>
              <a:tailEnd/>
            </a:ln>
            <a:effectLst/>
          </p:spPr>
          <p:txBody>
            <a:bodyPr wrap="none" anchor="ctr"/>
            <a:lstStyle/>
            <a:p>
              <a:endParaRPr lang="fr-FR" dirty="0"/>
            </a:p>
          </p:txBody>
        </p:sp>
        <p:sp>
          <p:nvSpPr>
            <p:cNvPr id="38" name="Text Box 26">
              <a:extLst>
                <a:ext uri="{FF2B5EF4-FFF2-40B4-BE49-F238E27FC236}">
                  <a16:creationId xmlns:a16="http://schemas.microsoft.com/office/drawing/2014/main" id="{34C290DE-06D6-FD18-51C5-6D10D519910C}"/>
                </a:ext>
              </a:extLst>
            </p:cNvPr>
            <p:cNvSpPr txBox="1">
              <a:spLocks noChangeArrowheads="1"/>
            </p:cNvSpPr>
            <p:nvPr/>
          </p:nvSpPr>
          <p:spPr bwMode="auto">
            <a:xfrm>
              <a:off x="7420089" y="1939529"/>
              <a:ext cx="200943" cy="34970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p>
              <a:pPr>
                <a:spcBef>
                  <a:spcPct val="50000"/>
                </a:spcBef>
              </a:pPr>
              <a:r>
                <a:rPr lang="fr-FR" b="1" dirty="0">
                  <a:solidFill>
                    <a:srgbClr val="FF00FF"/>
                  </a:solidFill>
                </a:rPr>
                <a:t>2</a:t>
              </a:r>
            </a:p>
          </p:txBody>
        </p:sp>
      </p:grpSp>
    </p:spTree>
    <p:extLst>
      <p:ext uri="{BB962C8B-B14F-4D97-AF65-F5344CB8AC3E}">
        <p14:creationId xmlns:p14="http://schemas.microsoft.com/office/powerpoint/2010/main" val="30375936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76860C97-6026-F2F4-C862-FD058E421AAD}"/>
              </a:ext>
            </a:extLst>
          </p:cNvPr>
          <p:cNvSpPr txBox="1">
            <a:spLocks noChangeArrowheads="1"/>
          </p:cNvSpPr>
          <p:nvPr/>
        </p:nvSpPr>
        <p:spPr bwMode="auto">
          <a:xfrm>
            <a:off x="409882" y="874708"/>
            <a:ext cx="4253041" cy="2904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1200"/>
              </a:spcBef>
              <a:buClr>
                <a:schemeClr val="accent1"/>
              </a:buClr>
              <a:buAutoNum type="arabicPeriod"/>
            </a:pPr>
            <a:r>
              <a:rPr lang="fr-FR" altLang="fr-FR" sz="1400" b="1" dirty="0">
                <a:latin typeface="Verdana" pitchFamily="34" charset="0"/>
                <a:cs typeface="Arial" charset="0"/>
              </a:rPr>
              <a:t>Utiliser la trace </a:t>
            </a:r>
            <a:r>
              <a:rPr lang="fr-FR" altLang="fr-FR" sz="1400" b="1" dirty="0" err="1">
                <a:latin typeface="Verdana" pitchFamily="34" charset="0"/>
                <a:cs typeface="Arial" charset="0"/>
              </a:rPr>
              <a:t>cyclographique</a:t>
            </a:r>
            <a:r>
              <a:rPr lang="fr-FR" altLang="fr-FR" sz="1400" b="1" dirty="0">
                <a:latin typeface="Verdana" pitchFamily="34" charset="0"/>
                <a:cs typeface="Arial" charset="0"/>
              </a:rPr>
              <a:t>.</a:t>
            </a:r>
          </a:p>
          <a:p>
            <a:pPr marL="342900" indent="-342900">
              <a:spcBef>
                <a:spcPts val="1200"/>
              </a:spcBef>
              <a:buClr>
                <a:schemeClr val="accent1"/>
              </a:buClr>
              <a:buAutoNum type="arabicPeriod"/>
            </a:pPr>
            <a:r>
              <a:rPr lang="fr-FR" altLang="fr-FR" sz="1400" b="1" dirty="0">
                <a:latin typeface="Verdana" pitchFamily="34" charset="0"/>
                <a:cs typeface="Arial" charset="0"/>
              </a:rPr>
              <a:t>Effectuer une rotation du cercle projeté en faisant coïncider les deux extrémités avec le nord et le sud.</a:t>
            </a:r>
          </a:p>
          <a:p>
            <a:pPr marL="342900" indent="-342900">
              <a:spcBef>
                <a:spcPts val="1200"/>
              </a:spcBef>
              <a:buClr>
                <a:schemeClr val="accent1"/>
              </a:buClr>
              <a:buAutoNum type="arabicPeriod"/>
            </a:pPr>
            <a:r>
              <a:rPr lang="fr-FR" altLang="fr-FR" sz="1400" b="1" dirty="0">
                <a:latin typeface="Verdana" pitchFamily="34" charset="0"/>
                <a:cs typeface="Arial" charset="0"/>
              </a:rPr>
              <a:t>Le long du diamètre horizontal, compter 90° à partir de la trace du cercle projeté et noter le point. Celui-ci correspond à la normale au plan.</a:t>
            </a:r>
          </a:p>
          <a:p>
            <a:pPr marL="342900" indent="-342900">
              <a:spcBef>
                <a:spcPts val="1200"/>
              </a:spcBef>
              <a:buClr>
                <a:schemeClr val="accent1"/>
              </a:buClr>
              <a:buAutoNum type="arabicPeriod"/>
            </a:pPr>
            <a:r>
              <a:rPr lang="fr-FR" altLang="fr-FR" sz="1400" b="1" dirty="0">
                <a:solidFill>
                  <a:srgbClr val="FF00FF"/>
                </a:solidFill>
                <a:latin typeface="Verdana" pitchFamily="34" charset="0"/>
                <a:cs typeface="Arial" charset="0"/>
              </a:rPr>
              <a:t>Retourner à la position initiale.</a:t>
            </a: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Représentation d’un plan par son pôle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26</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560576"/>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 plan 170,35</a:t>
            </a:r>
          </a:p>
        </p:txBody>
      </p:sp>
      <p:pic>
        <p:nvPicPr>
          <p:cNvPr id="15" name="Picture 35" descr="Net-1">
            <a:extLst>
              <a:ext uri="{FF2B5EF4-FFF2-40B4-BE49-F238E27FC236}">
                <a16:creationId xmlns:a16="http://schemas.microsoft.com/office/drawing/2014/main" id="{640398F0-EE3F-B8DA-CD32-6BE00DC5066B}"/>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grpSp>
        <p:nvGrpSpPr>
          <p:cNvPr id="28" name="Groupe 27">
            <a:extLst>
              <a:ext uri="{FF2B5EF4-FFF2-40B4-BE49-F238E27FC236}">
                <a16:creationId xmlns:a16="http://schemas.microsoft.com/office/drawing/2014/main" id="{FBEA3C7F-1B90-F067-946C-EC7B1025FC55}"/>
              </a:ext>
            </a:extLst>
          </p:cNvPr>
          <p:cNvGrpSpPr>
            <a:grpSpLocks noChangeAspect="1"/>
          </p:cNvGrpSpPr>
          <p:nvPr/>
        </p:nvGrpSpPr>
        <p:grpSpPr>
          <a:xfrm>
            <a:off x="4538504" y="584373"/>
            <a:ext cx="4045654" cy="4314190"/>
            <a:chOff x="3794125" y="984250"/>
            <a:chExt cx="5057068" cy="5392738"/>
          </a:xfrm>
        </p:grpSpPr>
        <p:grpSp>
          <p:nvGrpSpPr>
            <p:cNvPr id="8" name="Group 19">
              <a:extLst>
                <a:ext uri="{FF2B5EF4-FFF2-40B4-BE49-F238E27FC236}">
                  <a16:creationId xmlns:a16="http://schemas.microsoft.com/office/drawing/2014/main" id="{EC29C44F-32FF-0C51-80A6-2340C41EDC42}"/>
                </a:ext>
              </a:extLst>
            </p:cNvPr>
            <p:cNvGrpSpPr>
              <a:grpSpLocks/>
            </p:cNvGrpSpPr>
            <p:nvPr/>
          </p:nvGrpSpPr>
          <p:grpSpPr bwMode="auto">
            <a:xfrm rot="-20616">
              <a:off x="3794125" y="984250"/>
              <a:ext cx="5038725" cy="5392738"/>
              <a:chOff x="2390" y="611"/>
              <a:chExt cx="3174" cy="3397"/>
            </a:xfrm>
          </p:grpSpPr>
          <p:sp>
            <p:nvSpPr>
              <p:cNvPr id="9" name="Oval 20">
                <a:extLst>
                  <a:ext uri="{FF2B5EF4-FFF2-40B4-BE49-F238E27FC236}">
                    <a16:creationId xmlns:a16="http://schemas.microsoft.com/office/drawing/2014/main" id="{0AFB1E3D-770B-7FA6-64E3-25B44FB2F0BF}"/>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fr-FR" dirty="0"/>
              </a:p>
            </p:txBody>
          </p:sp>
          <p:sp>
            <p:nvSpPr>
              <p:cNvPr id="10" name="Line 21">
                <a:extLst>
                  <a:ext uri="{FF2B5EF4-FFF2-40B4-BE49-F238E27FC236}">
                    <a16:creationId xmlns:a16="http://schemas.microsoft.com/office/drawing/2014/main" id="{C780362C-85E3-622C-E66F-BE3796B4CD84}"/>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fr-FR" dirty="0"/>
              </a:p>
            </p:txBody>
          </p:sp>
          <p:sp>
            <p:nvSpPr>
              <p:cNvPr id="11" name="Line 22">
                <a:extLst>
                  <a:ext uri="{FF2B5EF4-FFF2-40B4-BE49-F238E27FC236}">
                    <a16:creationId xmlns:a16="http://schemas.microsoft.com/office/drawing/2014/main" id="{A42A22DB-460D-D138-DF30-D1919B52F341}"/>
                  </a:ext>
                </a:extLst>
              </p:cNvPr>
              <p:cNvSpPr>
                <a:spLocks noChangeShapeType="1"/>
              </p:cNvSpPr>
              <p:nvPr/>
            </p:nvSpPr>
            <p:spPr bwMode="auto">
              <a:xfrm rot="21000000">
                <a:off x="4248" y="3781"/>
                <a:ext cx="0" cy="227"/>
              </a:xfrm>
              <a:prstGeom prst="line">
                <a:avLst/>
              </a:prstGeom>
              <a:noFill/>
              <a:ln w="38100">
                <a:solidFill>
                  <a:srgbClr val="008000"/>
                </a:solidFill>
                <a:round/>
                <a:headEnd/>
                <a:tailEnd/>
              </a:ln>
              <a:effectLst/>
            </p:spPr>
            <p:txBody>
              <a:bodyPr/>
              <a:lstStyle/>
              <a:p>
                <a:endParaRPr lang="fr-FR" dirty="0"/>
              </a:p>
            </p:txBody>
          </p:sp>
          <p:sp>
            <p:nvSpPr>
              <p:cNvPr id="12" name="Oval 23">
                <a:extLst>
                  <a:ext uri="{FF2B5EF4-FFF2-40B4-BE49-F238E27FC236}">
                    <a16:creationId xmlns:a16="http://schemas.microsoft.com/office/drawing/2014/main" id="{8CEACCEB-8AF1-9052-3730-B6E7E789442D}"/>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fr-FR" dirty="0"/>
              </a:p>
            </p:txBody>
          </p:sp>
        </p:grpSp>
        <p:sp>
          <p:nvSpPr>
            <p:cNvPr id="13" name="AutoShape 24">
              <a:extLst>
                <a:ext uri="{FF2B5EF4-FFF2-40B4-BE49-F238E27FC236}">
                  <a16:creationId xmlns:a16="http://schemas.microsoft.com/office/drawing/2014/main" id="{32AC1582-A788-8A07-6E2B-F20EC8D5DB23}"/>
                </a:ext>
              </a:extLst>
            </p:cNvPr>
            <p:cNvSpPr>
              <a:spLocks noChangeArrowheads="1"/>
            </p:cNvSpPr>
            <p:nvPr/>
          </p:nvSpPr>
          <p:spPr bwMode="auto">
            <a:xfrm rot="-7439105">
              <a:off x="5811838" y="3251200"/>
              <a:ext cx="1042988" cy="935037"/>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8000"/>
            </a:solidFill>
            <a:ln w="12700">
              <a:noFill/>
              <a:miter lim="800000"/>
              <a:headEnd/>
              <a:tailEnd/>
            </a:ln>
            <a:effectLst/>
          </p:spPr>
          <p:txBody>
            <a:bodyPr wrap="none" anchor="ctr"/>
            <a:lstStyle/>
            <a:p>
              <a:endParaRPr lang="fr-FR" dirty="0"/>
            </a:p>
          </p:txBody>
        </p:sp>
        <p:sp>
          <p:nvSpPr>
            <p:cNvPr id="14" name="Text Box 26">
              <a:extLst>
                <a:ext uri="{FF2B5EF4-FFF2-40B4-BE49-F238E27FC236}">
                  <a16:creationId xmlns:a16="http://schemas.microsoft.com/office/drawing/2014/main" id="{7FF72FFF-D19E-4C6D-DCC8-DA85FE08E11D}"/>
                </a:ext>
              </a:extLst>
            </p:cNvPr>
            <p:cNvSpPr txBox="1">
              <a:spLocks noChangeArrowheads="1"/>
            </p:cNvSpPr>
            <p:nvPr/>
          </p:nvSpPr>
          <p:spPr bwMode="auto">
            <a:xfrm>
              <a:off x="5818188" y="2781871"/>
              <a:ext cx="200943" cy="349702"/>
            </a:xfrm>
            <a:prstGeom prst="rect">
              <a:avLst/>
            </a:prstGeom>
            <a:solidFill>
              <a:schemeClr val="bg1"/>
            </a:solidFill>
            <a:ln w="12700">
              <a:solidFill>
                <a:schemeClr val="tx1"/>
              </a:solidFill>
              <a:miter lim="800000"/>
              <a:headEnd/>
              <a:tailEnd/>
            </a:ln>
            <a:effectLst/>
          </p:spPr>
          <p:txBody>
            <a:bodyPr wrap="none" lIns="36000" tIns="36000" rIns="36000" bIns="36000">
              <a:spAutoFit/>
            </a:bodyPr>
            <a:lstStyle/>
            <a:p>
              <a:pPr>
                <a:spcBef>
                  <a:spcPct val="50000"/>
                </a:spcBef>
              </a:pPr>
              <a:r>
                <a:rPr lang="fr-FR" b="1" dirty="0">
                  <a:solidFill>
                    <a:srgbClr val="FF00FF"/>
                  </a:solidFill>
                </a:rPr>
                <a:t>4</a:t>
              </a:r>
            </a:p>
          </p:txBody>
        </p:sp>
        <p:grpSp>
          <p:nvGrpSpPr>
            <p:cNvPr id="20" name="Groupe 19">
              <a:extLst>
                <a:ext uri="{FF2B5EF4-FFF2-40B4-BE49-F238E27FC236}">
                  <a16:creationId xmlns:a16="http://schemas.microsoft.com/office/drawing/2014/main" id="{335DD4C3-932E-C239-8C59-E57C8C58B089}"/>
                </a:ext>
              </a:extLst>
            </p:cNvPr>
            <p:cNvGrpSpPr/>
            <p:nvPr/>
          </p:nvGrpSpPr>
          <p:grpSpPr>
            <a:xfrm rot="4800000">
              <a:off x="5259095" y="1446425"/>
              <a:ext cx="2166083" cy="5018112"/>
              <a:chOff x="5460268" y="1219200"/>
              <a:chExt cx="2166083" cy="5018112"/>
            </a:xfrm>
          </p:grpSpPr>
          <p:sp>
            <p:nvSpPr>
              <p:cNvPr id="23" name="Oval 25">
                <a:extLst>
                  <a:ext uri="{FF2B5EF4-FFF2-40B4-BE49-F238E27FC236}">
                    <a16:creationId xmlns:a16="http://schemas.microsoft.com/office/drawing/2014/main" id="{3AF8B774-AADA-3FD2-8CD5-935E75AA5587}"/>
                  </a:ext>
                </a:extLst>
              </p:cNvPr>
              <p:cNvSpPr>
                <a:spLocks noChangeAspect="1" noChangeArrowheads="1"/>
              </p:cNvSpPr>
              <p:nvPr/>
            </p:nvSpPr>
            <p:spPr bwMode="auto">
              <a:xfrm>
                <a:off x="5460268" y="3636988"/>
                <a:ext cx="144463" cy="144462"/>
              </a:xfrm>
              <a:prstGeom prst="ellipse">
                <a:avLst/>
              </a:prstGeom>
              <a:solidFill>
                <a:srgbClr val="FF0000"/>
              </a:solidFill>
              <a:ln w="12700">
                <a:noFill/>
                <a:round/>
                <a:headEnd/>
                <a:tailEnd/>
              </a:ln>
              <a:effectLst/>
            </p:spPr>
            <p:txBody>
              <a:bodyPr wrap="none" anchor="ctr"/>
              <a:lstStyle/>
              <a:p>
                <a:endParaRPr lang="fr-FR" dirty="0"/>
              </a:p>
            </p:txBody>
          </p:sp>
          <p:cxnSp>
            <p:nvCxnSpPr>
              <p:cNvPr id="24" name="Connecteur droit 23">
                <a:extLst>
                  <a:ext uri="{FF2B5EF4-FFF2-40B4-BE49-F238E27FC236}">
                    <a16:creationId xmlns:a16="http://schemas.microsoft.com/office/drawing/2014/main" id="{034EE5A3-9313-B9AF-6400-55E6BD77CB88}"/>
                  </a:ext>
                </a:extLst>
              </p:cNvPr>
              <p:cNvCxnSpPr/>
              <p:nvPr/>
            </p:nvCxnSpPr>
            <p:spPr>
              <a:xfrm flipH="1">
                <a:off x="6304885" y="1219200"/>
                <a:ext cx="665" cy="501811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Forme libre 28">
                <a:extLst>
                  <a:ext uri="{FF2B5EF4-FFF2-40B4-BE49-F238E27FC236}">
                    <a16:creationId xmlns:a16="http://schemas.microsoft.com/office/drawing/2014/main" id="{B972CB03-B6BB-7952-8A6D-97AC97024AC8}"/>
                  </a:ext>
                </a:extLst>
              </p:cNvPr>
              <p:cNvSpPr/>
              <p:nvPr/>
            </p:nvSpPr>
            <p:spPr>
              <a:xfrm>
                <a:off x="6305550" y="1219200"/>
                <a:ext cx="1320801" cy="5018112"/>
              </a:xfrm>
              <a:custGeom>
                <a:avLst/>
                <a:gdLst>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59"/>
                  <a:gd name="connsiteY0" fmla="*/ 5035550 h 5035550"/>
                  <a:gd name="connsiteX1" fmla="*/ 1320800 w 1320859"/>
                  <a:gd name="connsiteY1" fmla="*/ 2501900 h 5035550"/>
                  <a:gd name="connsiteX2" fmla="*/ 6350 w 1320859"/>
                  <a:gd name="connsiteY2" fmla="*/ 0 h 5035550"/>
                  <a:gd name="connsiteX0" fmla="*/ 0 w 1320801"/>
                  <a:gd name="connsiteY0" fmla="*/ 5035550 h 5035550"/>
                  <a:gd name="connsiteX1" fmla="*/ 1320800 w 1320801"/>
                  <a:gd name="connsiteY1" fmla="*/ 2501900 h 5035550"/>
                  <a:gd name="connsiteX2" fmla="*/ 6350 w 1320801"/>
                  <a:gd name="connsiteY2" fmla="*/ 0 h 5035550"/>
                </a:gdLst>
                <a:ahLst/>
                <a:cxnLst>
                  <a:cxn ang="0">
                    <a:pos x="connsiteX0" y="connsiteY0"/>
                  </a:cxn>
                  <a:cxn ang="0">
                    <a:pos x="connsiteX1" y="connsiteY1"/>
                  </a:cxn>
                  <a:cxn ang="0">
                    <a:pos x="connsiteX2" y="connsiteY2"/>
                  </a:cxn>
                </a:cxnLst>
                <a:rect l="l" t="t" r="r" b="b"/>
                <a:pathLst>
                  <a:path w="1320801" h="5035550">
                    <a:moveTo>
                      <a:pt x="0" y="5035550"/>
                    </a:moveTo>
                    <a:cubicBezTo>
                      <a:pt x="596371" y="4582054"/>
                      <a:pt x="1319742" y="3747558"/>
                      <a:pt x="1320800" y="2501900"/>
                    </a:cubicBezTo>
                    <a:cubicBezTo>
                      <a:pt x="1321858" y="1256242"/>
                      <a:pt x="638704" y="405871"/>
                      <a:pt x="6350" y="0"/>
                    </a:cubicBezTo>
                  </a:path>
                </a:pathLst>
              </a:custGeom>
              <a:noFill/>
              <a:ln>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grpSp>
        <p:sp>
          <p:nvSpPr>
            <p:cNvPr id="27" name="Text Box 27">
              <a:extLst>
                <a:ext uri="{FF2B5EF4-FFF2-40B4-BE49-F238E27FC236}">
                  <a16:creationId xmlns:a16="http://schemas.microsoft.com/office/drawing/2014/main" id="{49421C06-BF70-6A7B-1B4A-6F301481C8FB}"/>
                </a:ext>
              </a:extLst>
            </p:cNvPr>
            <p:cNvSpPr txBox="1">
              <a:spLocks noChangeArrowheads="1"/>
            </p:cNvSpPr>
            <p:nvPr/>
          </p:nvSpPr>
          <p:spPr bwMode="auto">
            <a:xfrm>
              <a:off x="6694488" y="4999038"/>
              <a:ext cx="771525" cy="347662"/>
            </a:xfrm>
            <a:prstGeom prst="rect">
              <a:avLst/>
            </a:prstGeom>
            <a:noFill/>
            <a:ln w="12700">
              <a:noFill/>
              <a:miter lim="800000"/>
              <a:headEnd/>
              <a:tailEnd/>
            </a:ln>
            <a:effectLst/>
          </p:spPr>
          <p:txBody>
            <a:bodyPr wrap="none" lIns="36000" tIns="36000" rIns="36000" bIns="36000">
              <a:spAutoFit/>
            </a:bodyPr>
            <a:lstStyle/>
            <a:p>
              <a:pPr>
                <a:spcBef>
                  <a:spcPct val="50000"/>
                </a:spcBef>
              </a:pPr>
              <a:r>
                <a:rPr lang="fr-FR" b="1" dirty="0">
                  <a:solidFill>
                    <a:srgbClr val="FF0000"/>
                  </a:solidFill>
                </a:rPr>
                <a:t>170/35</a:t>
              </a:r>
            </a:p>
          </p:txBody>
        </p:sp>
      </p:grpSp>
    </p:spTree>
    <p:extLst>
      <p:ext uri="{BB962C8B-B14F-4D97-AF65-F5344CB8AC3E}">
        <p14:creationId xmlns:p14="http://schemas.microsoft.com/office/powerpoint/2010/main" val="2283762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76860C97-6026-F2F4-C862-FD058E421AAD}"/>
              </a:ext>
            </a:extLst>
          </p:cNvPr>
          <p:cNvSpPr txBox="1">
            <a:spLocks noChangeArrowheads="1"/>
          </p:cNvSpPr>
          <p:nvPr/>
        </p:nvSpPr>
        <p:spPr bwMode="auto">
          <a:xfrm>
            <a:off x="409882" y="874708"/>
            <a:ext cx="4253041" cy="2904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342900" indent="-342900">
              <a:spcBef>
                <a:spcPts val="1200"/>
              </a:spcBef>
              <a:buClr>
                <a:schemeClr val="accent1"/>
              </a:buClr>
              <a:buAutoNum type="arabicPeriod"/>
            </a:pPr>
            <a:r>
              <a:rPr lang="fr-FR" altLang="fr-FR" sz="1400" b="1" dirty="0">
                <a:latin typeface="Verdana" pitchFamily="34" charset="0"/>
                <a:cs typeface="Arial" charset="0"/>
              </a:rPr>
              <a:t>Utiliser la trace </a:t>
            </a:r>
            <a:r>
              <a:rPr lang="fr-FR" altLang="fr-FR" sz="1400" b="1" dirty="0" err="1">
                <a:latin typeface="Verdana" pitchFamily="34" charset="0"/>
                <a:cs typeface="Arial" charset="0"/>
              </a:rPr>
              <a:t>cyclographique</a:t>
            </a:r>
            <a:r>
              <a:rPr lang="fr-FR" altLang="fr-FR" sz="1400" b="1" dirty="0">
                <a:latin typeface="Verdana" pitchFamily="34" charset="0"/>
                <a:cs typeface="Arial" charset="0"/>
              </a:rPr>
              <a:t>.</a:t>
            </a:r>
          </a:p>
          <a:p>
            <a:pPr marL="342900" indent="-342900">
              <a:spcBef>
                <a:spcPts val="1200"/>
              </a:spcBef>
              <a:buClr>
                <a:schemeClr val="accent1"/>
              </a:buClr>
              <a:buAutoNum type="arabicPeriod"/>
            </a:pPr>
            <a:r>
              <a:rPr lang="fr-FR" altLang="fr-FR" sz="1400" b="1" dirty="0">
                <a:latin typeface="Verdana" pitchFamily="34" charset="0"/>
                <a:cs typeface="Arial" charset="0"/>
              </a:rPr>
              <a:t>Effectuer une rotation du cercle projeté en faisant coïncider les deux extrémités avec le nord et le sud.</a:t>
            </a:r>
          </a:p>
          <a:p>
            <a:pPr marL="342900" indent="-342900">
              <a:spcBef>
                <a:spcPts val="1200"/>
              </a:spcBef>
              <a:buClr>
                <a:schemeClr val="accent1"/>
              </a:buClr>
              <a:buAutoNum type="arabicPeriod"/>
            </a:pPr>
            <a:r>
              <a:rPr lang="fr-FR" altLang="fr-FR" sz="1400" b="1" dirty="0">
                <a:latin typeface="Verdana" pitchFamily="34" charset="0"/>
                <a:cs typeface="Arial" charset="0"/>
              </a:rPr>
              <a:t>Le long du diamètre horizontal, compter 90° à partir de la trace du cercle projeté et noter le point. Celui-ci correspond à la normale au plan.</a:t>
            </a:r>
          </a:p>
          <a:p>
            <a:pPr marL="342900" indent="-342900">
              <a:spcBef>
                <a:spcPts val="1200"/>
              </a:spcBef>
              <a:buClr>
                <a:schemeClr val="accent1"/>
              </a:buClr>
              <a:buAutoNum type="arabicPeriod"/>
            </a:pPr>
            <a:r>
              <a:rPr lang="fr-FR" altLang="fr-FR" sz="1400" b="1" dirty="0">
                <a:latin typeface="Verdana" pitchFamily="34" charset="0"/>
                <a:cs typeface="Arial" charset="0"/>
              </a:rPr>
              <a:t>Retourner à la position initiale.</a:t>
            </a:r>
          </a:p>
        </p:txBody>
      </p:sp>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Représentation d’un plan par son pôle</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27</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4994E6-22DB-73A4-C329-16C67F1FE1AA}"/>
              </a:ext>
            </a:extLst>
          </p:cNvPr>
          <p:cNvSpPr/>
          <p:nvPr/>
        </p:nvSpPr>
        <p:spPr>
          <a:xfrm>
            <a:off x="581332" y="560576"/>
            <a:ext cx="4340388" cy="338554"/>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Projection d’un plan 170,35</a:t>
            </a:r>
          </a:p>
        </p:txBody>
      </p:sp>
      <p:grpSp>
        <p:nvGrpSpPr>
          <p:cNvPr id="28" name="Groupe 27">
            <a:extLst>
              <a:ext uri="{FF2B5EF4-FFF2-40B4-BE49-F238E27FC236}">
                <a16:creationId xmlns:a16="http://schemas.microsoft.com/office/drawing/2014/main" id="{FBEA3C7F-1B90-F067-946C-EC7B1025FC55}"/>
              </a:ext>
            </a:extLst>
          </p:cNvPr>
          <p:cNvGrpSpPr>
            <a:grpSpLocks noChangeAspect="1"/>
          </p:cNvGrpSpPr>
          <p:nvPr/>
        </p:nvGrpSpPr>
        <p:grpSpPr>
          <a:xfrm>
            <a:off x="4538504" y="584373"/>
            <a:ext cx="4045654" cy="4314190"/>
            <a:chOff x="3794125" y="984250"/>
            <a:chExt cx="5057068" cy="5392738"/>
          </a:xfrm>
        </p:grpSpPr>
        <p:grpSp>
          <p:nvGrpSpPr>
            <p:cNvPr id="8" name="Group 19">
              <a:extLst>
                <a:ext uri="{FF2B5EF4-FFF2-40B4-BE49-F238E27FC236}">
                  <a16:creationId xmlns:a16="http://schemas.microsoft.com/office/drawing/2014/main" id="{EC29C44F-32FF-0C51-80A6-2340C41EDC42}"/>
                </a:ext>
              </a:extLst>
            </p:cNvPr>
            <p:cNvGrpSpPr>
              <a:grpSpLocks/>
            </p:cNvGrpSpPr>
            <p:nvPr/>
          </p:nvGrpSpPr>
          <p:grpSpPr bwMode="auto">
            <a:xfrm rot="-20616">
              <a:off x="3794125" y="984250"/>
              <a:ext cx="5038725" cy="5392738"/>
              <a:chOff x="2390" y="611"/>
              <a:chExt cx="3174" cy="3397"/>
            </a:xfrm>
          </p:grpSpPr>
          <p:sp>
            <p:nvSpPr>
              <p:cNvPr id="9" name="Oval 20">
                <a:extLst>
                  <a:ext uri="{FF2B5EF4-FFF2-40B4-BE49-F238E27FC236}">
                    <a16:creationId xmlns:a16="http://schemas.microsoft.com/office/drawing/2014/main" id="{0AFB1E3D-770B-7FA6-64E3-25B44FB2F0BF}"/>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fr-FR" dirty="0"/>
              </a:p>
            </p:txBody>
          </p:sp>
          <p:sp>
            <p:nvSpPr>
              <p:cNvPr id="10" name="Line 21">
                <a:extLst>
                  <a:ext uri="{FF2B5EF4-FFF2-40B4-BE49-F238E27FC236}">
                    <a16:creationId xmlns:a16="http://schemas.microsoft.com/office/drawing/2014/main" id="{C780362C-85E3-622C-E66F-BE3796B4CD84}"/>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fr-FR" dirty="0"/>
              </a:p>
            </p:txBody>
          </p:sp>
          <p:sp>
            <p:nvSpPr>
              <p:cNvPr id="11" name="Line 22">
                <a:extLst>
                  <a:ext uri="{FF2B5EF4-FFF2-40B4-BE49-F238E27FC236}">
                    <a16:creationId xmlns:a16="http://schemas.microsoft.com/office/drawing/2014/main" id="{A42A22DB-460D-D138-DF30-D1919B52F341}"/>
                  </a:ext>
                </a:extLst>
              </p:cNvPr>
              <p:cNvSpPr>
                <a:spLocks noChangeShapeType="1"/>
              </p:cNvSpPr>
              <p:nvPr/>
            </p:nvSpPr>
            <p:spPr bwMode="auto">
              <a:xfrm rot="21000000">
                <a:off x="4248" y="3781"/>
                <a:ext cx="0" cy="227"/>
              </a:xfrm>
              <a:prstGeom prst="line">
                <a:avLst/>
              </a:prstGeom>
              <a:noFill/>
              <a:ln w="38100">
                <a:solidFill>
                  <a:srgbClr val="008000"/>
                </a:solidFill>
                <a:round/>
                <a:headEnd/>
                <a:tailEnd/>
              </a:ln>
              <a:effectLst/>
            </p:spPr>
            <p:txBody>
              <a:bodyPr/>
              <a:lstStyle/>
              <a:p>
                <a:endParaRPr lang="fr-FR" dirty="0"/>
              </a:p>
            </p:txBody>
          </p:sp>
          <p:sp>
            <p:nvSpPr>
              <p:cNvPr id="12" name="Oval 23">
                <a:extLst>
                  <a:ext uri="{FF2B5EF4-FFF2-40B4-BE49-F238E27FC236}">
                    <a16:creationId xmlns:a16="http://schemas.microsoft.com/office/drawing/2014/main" id="{8CEACCEB-8AF1-9052-3730-B6E7E789442D}"/>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fr-FR" dirty="0"/>
              </a:p>
            </p:txBody>
          </p:sp>
        </p:grpSp>
        <p:grpSp>
          <p:nvGrpSpPr>
            <p:cNvPr id="20" name="Groupe 19">
              <a:extLst>
                <a:ext uri="{FF2B5EF4-FFF2-40B4-BE49-F238E27FC236}">
                  <a16:creationId xmlns:a16="http://schemas.microsoft.com/office/drawing/2014/main" id="{335DD4C3-932E-C239-8C59-E57C8C58B089}"/>
                </a:ext>
              </a:extLst>
            </p:cNvPr>
            <p:cNvGrpSpPr/>
            <p:nvPr/>
          </p:nvGrpSpPr>
          <p:grpSpPr>
            <a:xfrm rot="4800000">
              <a:off x="5259095" y="1446425"/>
              <a:ext cx="2166083" cy="5018112"/>
              <a:chOff x="5460268" y="1219200"/>
              <a:chExt cx="2166083" cy="5018112"/>
            </a:xfrm>
          </p:grpSpPr>
          <p:sp>
            <p:nvSpPr>
              <p:cNvPr id="23" name="Oval 25">
                <a:extLst>
                  <a:ext uri="{FF2B5EF4-FFF2-40B4-BE49-F238E27FC236}">
                    <a16:creationId xmlns:a16="http://schemas.microsoft.com/office/drawing/2014/main" id="{3AF8B774-AADA-3FD2-8CD5-935E75AA5587}"/>
                  </a:ext>
                </a:extLst>
              </p:cNvPr>
              <p:cNvSpPr>
                <a:spLocks noChangeAspect="1" noChangeArrowheads="1"/>
              </p:cNvSpPr>
              <p:nvPr/>
            </p:nvSpPr>
            <p:spPr bwMode="auto">
              <a:xfrm>
                <a:off x="5460268" y="3636988"/>
                <a:ext cx="144463" cy="144462"/>
              </a:xfrm>
              <a:prstGeom prst="ellipse">
                <a:avLst/>
              </a:prstGeom>
              <a:solidFill>
                <a:srgbClr val="FF0000"/>
              </a:solidFill>
              <a:ln w="12700">
                <a:noFill/>
                <a:round/>
                <a:headEnd/>
                <a:tailEnd/>
              </a:ln>
              <a:effectLst/>
            </p:spPr>
            <p:txBody>
              <a:bodyPr wrap="none" anchor="ctr"/>
              <a:lstStyle/>
              <a:p>
                <a:endParaRPr lang="fr-FR" dirty="0"/>
              </a:p>
            </p:txBody>
          </p:sp>
          <p:cxnSp>
            <p:nvCxnSpPr>
              <p:cNvPr id="24" name="Connecteur droit 23">
                <a:extLst>
                  <a:ext uri="{FF2B5EF4-FFF2-40B4-BE49-F238E27FC236}">
                    <a16:creationId xmlns:a16="http://schemas.microsoft.com/office/drawing/2014/main" id="{034EE5A3-9313-B9AF-6400-55E6BD77CB88}"/>
                  </a:ext>
                </a:extLst>
              </p:cNvPr>
              <p:cNvCxnSpPr/>
              <p:nvPr/>
            </p:nvCxnSpPr>
            <p:spPr>
              <a:xfrm flipH="1">
                <a:off x="6304885" y="1219200"/>
                <a:ext cx="665" cy="5018112"/>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25" name="Forme libre 28">
                <a:extLst>
                  <a:ext uri="{FF2B5EF4-FFF2-40B4-BE49-F238E27FC236}">
                    <a16:creationId xmlns:a16="http://schemas.microsoft.com/office/drawing/2014/main" id="{B972CB03-B6BB-7952-8A6D-97AC97024AC8}"/>
                  </a:ext>
                </a:extLst>
              </p:cNvPr>
              <p:cNvSpPr/>
              <p:nvPr/>
            </p:nvSpPr>
            <p:spPr>
              <a:xfrm>
                <a:off x="6305550" y="1219200"/>
                <a:ext cx="1320801" cy="5018112"/>
              </a:xfrm>
              <a:custGeom>
                <a:avLst/>
                <a:gdLst>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59"/>
                  <a:gd name="connsiteY0" fmla="*/ 5035550 h 5035550"/>
                  <a:gd name="connsiteX1" fmla="*/ 1320800 w 1320859"/>
                  <a:gd name="connsiteY1" fmla="*/ 2501900 h 5035550"/>
                  <a:gd name="connsiteX2" fmla="*/ 6350 w 1320859"/>
                  <a:gd name="connsiteY2" fmla="*/ 0 h 5035550"/>
                  <a:gd name="connsiteX0" fmla="*/ 0 w 1320801"/>
                  <a:gd name="connsiteY0" fmla="*/ 5035550 h 5035550"/>
                  <a:gd name="connsiteX1" fmla="*/ 1320800 w 1320801"/>
                  <a:gd name="connsiteY1" fmla="*/ 2501900 h 5035550"/>
                  <a:gd name="connsiteX2" fmla="*/ 6350 w 1320801"/>
                  <a:gd name="connsiteY2" fmla="*/ 0 h 5035550"/>
                </a:gdLst>
                <a:ahLst/>
                <a:cxnLst>
                  <a:cxn ang="0">
                    <a:pos x="connsiteX0" y="connsiteY0"/>
                  </a:cxn>
                  <a:cxn ang="0">
                    <a:pos x="connsiteX1" y="connsiteY1"/>
                  </a:cxn>
                  <a:cxn ang="0">
                    <a:pos x="connsiteX2" y="connsiteY2"/>
                  </a:cxn>
                </a:cxnLst>
                <a:rect l="l" t="t" r="r" b="b"/>
                <a:pathLst>
                  <a:path w="1320801" h="5035550">
                    <a:moveTo>
                      <a:pt x="0" y="5035550"/>
                    </a:moveTo>
                    <a:cubicBezTo>
                      <a:pt x="596371" y="4582054"/>
                      <a:pt x="1319742" y="3747558"/>
                      <a:pt x="1320800" y="2501900"/>
                    </a:cubicBezTo>
                    <a:cubicBezTo>
                      <a:pt x="1321858" y="1256242"/>
                      <a:pt x="638704" y="405871"/>
                      <a:pt x="6350" y="0"/>
                    </a:cubicBezTo>
                  </a:path>
                </a:pathLst>
              </a:cu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grpSp>
        <p:sp>
          <p:nvSpPr>
            <p:cNvPr id="27" name="Text Box 27">
              <a:extLst>
                <a:ext uri="{FF2B5EF4-FFF2-40B4-BE49-F238E27FC236}">
                  <a16:creationId xmlns:a16="http://schemas.microsoft.com/office/drawing/2014/main" id="{49421C06-BF70-6A7B-1B4A-6F301481C8FB}"/>
                </a:ext>
              </a:extLst>
            </p:cNvPr>
            <p:cNvSpPr txBox="1">
              <a:spLocks noChangeArrowheads="1"/>
            </p:cNvSpPr>
            <p:nvPr/>
          </p:nvSpPr>
          <p:spPr bwMode="auto">
            <a:xfrm>
              <a:off x="6694488" y="4999038"/>
              <a:ext cx="874348" cy="398655"/>
            </a:xfrm>
            <a:prstGeom prst="rect">
              <a:avLst/>
            </a:prstGeom>
            <a:noFill/>
            <a:ln w="12700">
              <a:noFill/>
              <a:miter lim="800000"/>
              <a:headEnd/>
              <a:tailEnd/>
            </a:ln>
            <a:effectLst/>
          </p:spPr>
          <p:txBody>
            <a:bodyPr wrap="none" lIns="36000" tIns="36000" rIns="36000" bIns="36000">
              <a:spAutoFit/>
            </a:bodyPr>
            <a:lstStyle/>
            <a:p>
              <a:pPr>
                <a:spcBef>
                  <a:spcPct val="50000"/>
                </a:spcBef>
              </a:pPr>
              <a:r>
                <a:rPr lang="fr-FR" sz="1600" b="1" dirty="0">
                  <a:solidFill>
                    <a:srgbClr val="FF0000"/>
                  </a:solidFill>
                </a:rPr>
                <a:t>170/35</a:t>
              </a:r>
            </a:p>
          </p:txBody>
        </p:sp>
      </p:grpSp>
      <p:sp>
        <p:nvSpPr>
          <p:cNvPr id="16" name="Rectangle 15">
            <a:extLst>
              <a:ext uri="{FF2B5EF4-FFF2-40B4-BE49-F238E27FC236}">
                <a16:creationId xmlns:a16="http://schemas.microsoft.com/office/drawing/2014/main" id="{A0895B9D-D60F-7C11-7227-FBDCAB781305}"/>
              </a:ext>
            </a:extLst>
          </p:cNvPr>
          <p:cNvSpPr/>
          <p:nvPr/>
        </p:nvSpPr>
        <p:spPr>
          <a:xfrm>
            <a:off x="621211" y="3903580"/>
            <a:ext cx="4511171" cy="907941"/>
          </a:xfrm>
          <a:prstGeom prst="rect">
            <a:avLst/>
          </a:prstGeom>
        </p:spPr>
        <p:txBody>
          <a:bodyPr wrap="none">
            <a:spAutoFit/>
          </a:bodyPr>
          <a:lstStyle/>
          <a:p>
            <a:pPr>
              <a:spcBef>
                <a:spcPts val="300"/>
              </a:spcBef>
            </a:pPr>
            <a:r>
              <a:rPr lang="fr-FR" altLang="fr-FR" sz="1600" b="1" u="sng" dirty="0">
                <a:solidFill>
                  <a:schemeClr val="tx2"/>
                </a:solidFill>
                <a:latin typeface="Verdana" pitchFamily="34" charset="0"/>
                <a:cs typeface="Arial" charset="0"/>
              </a:rPr>
              <a:t>OU</a:t>
            </a:r>
            <a:r>
              <a:rPr lang="fr-FR" altLang="fr-FR" sz="1600" b="1" dirty="0">
                <a:solidFill>
                  <a:schemeClr val="tx2"/>
                </a:solidFill>
                <a:latin typeface="Verdana" pitchFamily="34" charset="0"/>
                <a:cs typeface="Arial" charset="0"/>
              </a:rPr>
              <a:t> </a:t>
            </a:r>
            <a:r>
              <a:rPr lang="fr-FR" altLang="fr-FR" sz="1600" b="1" dirty="0">
                <a:solidFill>
                  <a:srgbClr val="FF0000"/>
                </a:solidFill>
                <a:latin typeface="Verdana" pitchFamily="34" charset="0"/>
                <a:cs typeface="Arial" charset="0"/>
              </a:rPr>
              <a:t>projection de la normale</a:t>
            </a:r>
          </a:p>
          <a:p>
            <a:pPr>
              <a:spcBef>
                <a:spcPts val="300"/>
              </a:spcBef>
            </a:pPr>
            <a:r>
              <a:rPr lang="fr-FR" altLang="fr-FR" sz="1600" b="1" dirty="0">
                <a:solidFill>
                  <a:srgbClr val="FF0000"/>
                </a:solidFill>
                <a:latin typeface="Verdana" pitchFamily="34" charset="0"/>
                <a:cs typeface="Arial" charset="0"/>
              </a:rPr>
              <a:t>d’azimut 350 et de pendage 55°.</a:t>
            </a:r>
            <a:endParaRPr lang="fr-FR" altLang="fr-FR" sz="1600" b="1" dirty="0">
              <a:solidFill>
                <a:srgbClr val="FF0000"/>
              </a:solidFill>
              <a:latin typeface="Verdana" pitchFamily="34" charset="0"/>
              <a:cs typeface="Times New Roman" pitchFamily="18" charset="0"/>
            </a:endParaRPr>
          </a:p>
          <a:p>
            <a:pPr>
              <a:spcBef>
                <a:spcPts val="300"/>
              </a:spcBef>
            </a:pPr>
            <a:r>
              <a:rPr lang="fr-FR" altLang="fr-FR" sz="1600" b="1" dirty="0">
                <a:solidFill>
                  <a:srgbClr val="FF0000"/>
                </a:solidFill>
                <a:latin typeface="Verdana" pitchFamily="34" charset="0"/>
                <a:cs typeface="Arial" charset="0"/>
              </a:rPr>
              <a:t>Azimut = </a:t>
            </a:r>
            <a:r>
              <a:rPr lang="fr-FR" altLang="fr-FR" sz="1600" b="1" dirty="0">
                <a:solidFill>
                  <a:srgbClr val="FF0000"/>
                </a:solidFill>
                <a:latin typeface="Verdana" pitchFamily="34" charset="0"/>
                <a:cs typeface="Arial" charset="0"/>
                <a:sym typeface="Symbol"/>
              </a:rPr>
              <a:t> ±</a:t>
            </a:r>
            <a:r>
              <a:rPr lang="fr-FR" altLang="fr-FR" sz="1600" b="1" dirty="0">
                <a:solidFill>
                  <a:srgbClr val="FF0000"/>
                </a:solidFill>
                <a:latin typeface="Verdana" pitchFamily="34" charset="0"/>
                <a:cs typeface="Arial" charset="0"/>
              </a:rPr>
              <a:t> 180° ; Pendage = 90° - </a:t>
            </a:r>
            <a:r>
              <a:rPr lang="el-GR" altLang="fr-FR" sz="1600" b="1" dirty="0">
                <a:solidFill>
                  <a:srgbClr val="FF0000"/>
                </a:solidFill>
                <a:latin typeface="Verdana" pitchFamily="34" charset="0"/>
                <a:cs typeface="Arial" charset="0"/>
              </a:rPr>
              <a:t>β</a:t>
            </a:r>
            <a:endParaRPr lang="fr-FR" altLang="fr-FR" sz="1600" b="1" dirty="0">
              <a:solidFill>
                <a:srgbClr val="FF0000"/>
              </a:solidFill>
              <a:latin typeface="Verdana" pitchFamily="34" charset="0"/>
              <a:cs typeface="Times New Roman" pitchFamily="18" charset="0"/>
            </a:endParaRPr>
          </a:p>
        </p:txBody>
      </p:sp>
      <p:sp>
        <p:nvSpPr>
          <p:cNvPr id="17" name="Rectangle 16">
            <a:extLst>
              <a:ext uri="{FF2B5EF4-FFF2-40B4-BE49-F238E27FC236}">
                <a16:creationId xmlns:a16="http://schemas.microsoft.com/office/drawing/2014/main" id="{C0B6C67D-A83A-4C75-113F-5907487E1D94}"/>
              </a:ext>
            </a:extLst>
          </p:cNvPr>
          <p:cNvSpPr/>
          <p:nvPr/>
        </p:nvSpPr>
        <p:spPr>
          <a:xfrm>
            <a:off x="5181116" y="1550905"/>
            <a:ext cx="2631114" cy="523220"/>
          </a:xfrm>
          <a:prstGeom prst="rect">
            <a:avLst/>
          </a:prstGeom>
        </p:spPr>
        <p:txBody>
          <a:bodyPr wrap="square">
            <a:spAutoFit/>
          </a:bodyPr>
          <a:lstStyle/>
          <a:p>
            <a:pPr algn="ctr">
              <a:spcBef>
                <a:spcPts val="1200"/>
              </a:spcBef>
            </a:pPr>
            <a:r>
              <a:rPr lang="fr-FR" altLang="fr-FR" sz="1400" b="1" dirty="0">
                <a:solidFill>
                  <a:srgbClr val="FF0000"/>
                </a:solidFill>
                <a:latin typeface="Verdana" pitchFamily="34" charset="0"/>
                <a:cs typeface="Arial" charset="0"/>
              </a:rPr>
              <a:t>Pôle d’un plan d’azimut 170 et de pendage 35°</a:t>
            </a:r>
            <a:endParaRPr lang="fr-FR" altLang="fr-FR" sz="1400" b="1" dirty="0">
              <a:solidFill>
                <a:srgbClr val="FF0000"/>
              </a:solidFill>
              <a:latin typeface="Verdana" pitchFamily="34" charset="0"/>
              <a:cs typeface="Times New Roman" pitchFamily="18" charset="0"/>
            </a:endParaRPr>
          </a:p>
        </p:txBody>
      </p:sp>
    </p:spTree>
    <p:extLst>
      <p:ext uri="{BB962C8B-B14F-4D97-AF65-F5344CB8AC3E}">
        <p14:creationId xmlns:p14="http://schemas.microsoft.com/office/powerpoint/2010/main" val="31753596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Détermination des familles de discontinuités</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28</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e 18">
            <a:extLst>
              <a:ext uri="{FF2B5EF4-FFF2-40B4-BE49-F238E27FC236}">
                <a16:creationId xmlns:a16="http://schemas.microsoft.com/office/drawing/2014/main" id="{1A52BA45-9D07-CD6B-4DEB-F0B3C635C886}"/>
              </a:ext>
            </a:extLst>
          </p:cNvPr>
          <p:cNvGrpSpPr>
            <a:grpSpLocks noChangeAspect="1"/>
          </p:cNvGrpSpPr>
          <p:nvPr/>
        </p:nvGrpSpPr>
        <p:grpSpPr>
          <a:xfrm>
            <a:off x="1086789" y="667409"/>
            <a:ext cx="6970421" cy="4385904"/>
            <a:chOff x="362611" y="1109006"/>
            <a:chExt cx="8713026" cy="5482379"/>
          </a:xfrm>
        </p:grpSpPr>
        <p:sp>
          <p:nvSpPr>
            <p:cNvPr id="13" name="Text Box 3">
              <a:extLst>
                <a:ext uri="{FF2B5EF4-FFF2-40B4-BE49-F238E27FC236}">
                  <a16:creationId xmlns:a16="http://schemas.microsoft.com/office/drawing/2014/main" id="{8DCED9E1-7D7C-F2FC-9A40-E9EC10F83085}"/>
                </a:ext>
              </a:extLst>
            </p:cNvPr>
            <p:cNvSpPr txBox="1">
              <a:spLocks noChangeArrowheads="1"/>
            </p:cNvSpPr>
            <p:nvPr/>
          </p:nvSpPr>
          <p:spPr bwMode="auto">
            <a:xfrm>
              <a:off x="533980" y="5446374"/>
              <a:ext cx="4044791" cy="552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228600" indent="-228600">
                <a:spcBef>
                  <a:spcPts val="1200"/>
                </a:spcBef>
                <a:buClr>
                  <a:schemeClr val="accent1"/>
                </a:buClr>
                <a:buFont typeface="+mj-lt"/>
                <a:buAutoNum type="arabicPeriod"/>
              </a:pPr>
              <a:r>
                <a:rPr lang="fr-FR" altLang="fr-FR" sz="1200" b="1" dirty="0">
                  <a:latin typeface="Verdana" pitchFamily="34" charset="0"/>
                  <a:cs typeface="Arial" charset="0"/>
                </a:rPr>
                <a:t>Représentation du pôle des divers plans relevés</a:t>
              </a:r>
            </a:p>
          </p:txBody>
        </p:sp>
        <p:pic>
          <p:nvPicPr>
            <p:cNvPr id="14" name="Picture 6">
              <a:extLst>
                <a:ext uri="{FF2B5EF4-FFF2-40B4-BE49-F238E27FC236}">
                  <a16:creationId xmlns:a16="http://schemas.microsoft.com/office/drawing/2014/main" id="{F3EA47F9-1C26-4198-6185-1A151AA4EDC8}"/>
                </a:ext>
              </a:extLst>
            </p:cNvPr>
            <p:cNvPicPr preferRelativeResize="0">
              <a:picLocks noChangeAspect="1" noChangeArrowheads="1"/>
            </p:cNvPicPr>
            <p:nvPr/>
          </p:nvPicPr>
          <p:blipFill>
            <a:blip r:embed="rId3" cstate="print"/>
            <a:srcRect/>
            <a:stretch>
              <a:fillRect/>
            </a:stretch>
          </p:blipFill>
          <p:spPr bwMode="auto">
            <a:xfrm>
              <a:off x="362611" y="1109006"/>
              <a:ext cx="4044791" cy="3893343"/>
            </a:xfrm>
            <a:prstGeom prst="rect">
              <a:avLst/>
            </a:prstGeom>
            <a:noFill/>
            <a:ln w="12700">
              <a:noFill/>
              <a:miter lim="800000"/>
              <a:headEnd/>
              <a:tailEnd/>
            </a:ln>
            <a:effectLst/>
          </p:spPr>
        </p:pic>
        <p:pic>
          <p:nvPicPr>
            <p:cNvPr id="15" name="Picture 7">
              <a:extLst>
                <a:ext uri="{FF2B5EF4-FFF2-40B4-BE49-F238E27FC236}">
                  <a16:creationId xmlns:a16="http://schemas.microsoft.com/office/drawing/2014/main" id="{B23C7A23-3A6E-E04B-93B1-3236059067AB}"/>
                </a:ext>
              </a:extLst>
            </p:cNvPr>
            <p:cNvPicPr preferRelativeResize="0">
              <a:picLocks noChangeAspect="1" noChangeArrowheads="1"/>
            </p:cNvPicPr>
            <p:nvPr/>
          </p:nvPicPr>
          <p:blipFill>
            <a:blip r:embed="rId4" cstate="print"/>
            <a:srcRect/>
            <a:stretch>
              <a:fillRect/>
            </a:stretch>
          </p:blipFill>
          <p:spPr bwMode="auto">
            <a:xfrm>
              <a:off x="4733028" y="1110590"/>
              <a:ext cx="4074795" cy="3886200"/>
            </a:xfrm>
            <a:prstGeom prst="rect">
              <a:avLst/>
            </a:prstGeom>
            <a:noFill/>
            <a:ln w="12700">
              <a:noFill/>
              <a:miter lim="800000"/>
              <a:headEnd/>
              <a:tailEnd/>
            </a:ln>
            <a:effectLst/>
          </p:spPr>
        </p:pic>
        <p:sp>
          <p:nvSpPr>
            <p:cNvPr id="18" name="Text Box 3">
              <a:extLst>
                <a:ext uri="{FF2B5EF4-FFF2-40B4-BE49-F238E27FC236}">
                  <a16:creationId xmlns:a16="http://schemas.microsoft.com/office/drawing/2014/main" id="{5DCCE233-87C5-975B-946B-AF615E596E53}"/>
                </a:ext>
              </a:extLst>
            </p:cNvPr>
            <p:cNvSpPr txBox="1">
              <a:spLocks noChangeArrowheads="1"/>
            </p:cNvSpPr>
            <p:nvPr/>
          </p:nvSpPr>
          <p:spPr bwMode="auto">
            <a:xfrm>
              <a:off x="4619996" y="5153984"/>
              <a:ext cx="4455641" cy="1437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marL="228600" indent="-228600">
                <a:spcBef>
                  <a:spcPts val="1200"/>
                </a:spcBef>
                <a:buClr>
                  <a:schemeClr val="accent1"/>
                </a:buClr>
                <a:buFont typeface="+mj-lt"/>
                <a:buAutoNum type="arabicPeriod" startAt="2"/>
              </a:pPr>
              <a:r>
                <a:rPr lang="fr-FR" altLang="fr-FR" sz="1200" b="1" dirty="0">
                  <a:latin typeface="Verdana" pitchFamily="34" charset="0"/>
                  <a:cs typeface="Arial" charset="0"/>
                </a:rPr>
                <a:t>Détermination des familles de discontinuités</a:t>
              </a:r>
              <a:endParaRPr lang="fr-FR" altLang="fr-FR" sz="1200" b="1" dirty="0">
                <a:latin typeface="Verdana" pitchFamily="34" charset="0"/>
                <a:cs typeface="Times New Roman" pitchFamily="18" charset="0"/>
              </a:endParaRPr>
            </a:p>
            <a:p>
              <a:pPr marL="228600" indent="-228600">
                <a:spcBef>
                  <a:spcPts val="1200"/>
                </a:spcBef>
                <a:buClr>
                  <a:schemeClr val="accent1"/>
                </a:buClr>
                <a:buFont typeface="+mj-lt"/>
                <a:buAutoNum type="arabicPeriod" startAt="2"/>
              </a:pPr>
              <a:r>
                <a:rPr lang="fr-FR" altLang="fr-FR" sz="1200" b="1" dirty="0">
                  <a:latin typeface="Verdana" pitchFamily="34" charset="0"/>
                  <a:cs typeface="Arial" charset="0"/>
                </a:rPr>
                <a:t>Détermination de l’orientation moyenne de chacune des familles</a:t>
              </a:r>
            </a:p>
          </p:txBody>
        </p:sp>
      </p:grpSp>
    </p:spTree>
    <p:extLst>
      <p:ext uri="{BB962C8B-B14F-4D97-AF65-F5344CB8AC3E}">
        <p14:creationId xmlns:p14="http://schemas.microsoft.com/office/powerpoint/2010/main" val="11995195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Détermination des familles de discontinuités</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29</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e 10">
            <a:extLst>
              <a:ext uri="{FF2B5EF4-FFF2-40B4-BE49-F238E27FC236}">
                <a16:creationId xmlns:a16="http://schemas.microsoft.com/office/drawing/2014/main" id="{9509BC51-3E67-95A3-BD2D-A14F781FA63C}"/>
              </a:ext>
            </a:extLst>
          </p:cNvPr>
          <p:cNvGrpSpPr>
            <a:grpSpLocks noChangeAspect="1"/>
          </p:cNvGrpSpPr>
          <p:nvPr/>
        </p:nvGrpSpPr>
        <p:grpSpPr>
          <a:xfrm>
            <a:off x="1134397" y="720749"/>
            <a:ext cx="6875206" cy="4032510"/>
            <a:chOff x="273451" y="1158934"/>
            <a:chExt cx="8594008" cy="5040638"/>
          </a:xfrm>
        </p:grpSpPr>
        <p:sp>
          <p:nvSpPr>
            <p:cNvPr id="2" name="Text Box 3">
              <a:extLst>
                <a:ext uri="{FF2B5EF4-FFF2-40B4-BE49-F238E27FC236}">
                  <a16:creationId xmlns:a16="http://schemas.microsoft.com/office/drawing/2014/main" id="{D2256872-110C-B721-D971-9B580D0CE443}"/>
                </a:ext>
              </a:extLst>
            </p:cNvPr>
            <p:cNvSpPr txBox="1">
              <a:spLocks noChangeArrowheads="1"/>
            </p:cNvSpPr>
            <p:nvPr/>
          </p:nvSpPr>
          <p:spPr bwMode="auto">
            <a:xfrm>
              <a:off x="946192" y="5591654"/>
              <a:ext cx="2609850" cy="360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algn="ctr">
                <a:spcBef>
                  <a:spcPts val="1200"/>
                </a:spcBef>
              </a:pPr>
              <a:r>
                <a:rPr lang="fr-FR" altLang="fr-FR" sz="1400" b="1" dirty="0">
                  <a:latin typeface="Verdana" pitchFamily="34" charset="0"/>
                  <a:cs typeface="Arial" charset="0"/>
                </a:rPr>
                <a:t>Logiciel DIPS</a:t>
              </a:r>
            </a:p>
          </p:txBody>
        </p:sp>
        <p:pic>
          <p:nvPicPr>
            <p:cNvPr id="8" name="Picture 3">
              <a:extLst>
                <a:ext uri="{FF2B5EF4-FFF2-40B4-BE49-F238E27FC236}">
                  <a16:creationId xmlns:a16="http://schemas.microsoft.com/office/drawing/2014/main" id="{DCEF760C-825D-948A-B1A5-6F22AEE560B4}"/>
                </a:ext>
              </a:extLst>
            </p:cNvPr>
            <p:cNvPicPr>
              <a:picLocks noChangeAspect="1" noChangeArrowheads="1"/>
            </p:cNvPicPr>
            <p:nvPr/>
          </p:nvPicPr>
          <p:blipFill rotWithShape="1">
            <a:blip r:embed="rId3" cstate="print"/>
            <a:srcRect l="4387" t="15380" r="37696" b="8545"/>
            <a:stretch/>
          </p:blipFill>
          <p:spPr bwMode="auto">
            <a:xfrm>
              <a:off x="273451" y="1640809"/>
              <a:ext cx="3954295" cy="3895527"/>
            </a:xfrm>
            <a:prstGeom prst="rect">
              <a:avLst/>
            </a:prstGeom>
            <a:noFill/>
          </p:spPr>
        </p:pic>
        <p:sp>
          <p:nvSpPr>
            <p:cNvPr id="9" name="Text Box 3">
              <a:extLst>
                <a:ext uri="{FF2B5EF4-FFF2-40B4-BE49-F238E27FC236}">
                  <a16:creationId xmlns:a16="http://schemas.microsoft.com/office/drawing/2014/main" id="{BCAEE3EB-5074-339B-C7CB-610874BB8EC5}"/>
                </a:ext>
              </a:extLst>
            </p:cNvPr>
            <p:cNvSpPr txBox="1">
              <a:spLocks noChangeArrowheads="1"/>
            </p:cNvSpPr>
            <p:nvPr/>
          </p:nvSpPr>
          <p:spPr bwMode="auto">
            <a:xfrm>
              <a:off x="4800343" y="5911425"/>
              <a:ext cx="3794338" cy="288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0" tIns="36000" rIns="360000" bIns="36000">
              <a:spAutoFit/>
            </a:bodyPr>
            <a:lstStyle/>
            <a:p>
              <a:pPr algn="ctr">
                <a:spcBef>
                  <a:spcPts val="1200"/>
                </a:spcBef>
              </a:pPr>
              <a:r>
                <a:rPr lang="fr-FR" altLang="fr-FR" sz="1400" b="1" dirty="0">
                  <a:latin typeface="Verdana" pitchFamily="34" charset="0"/>
                  <a:cs typeface="Arial" charset="0"/>
                </a:rPr>
                <a:t>Logiciel COLTOP (IGAR-UNIL)</a:t>
              </a:r>
            </a:p>
          </p:txBody>
        </p:sp>
        <p:pic>
          <p:nvPicPr>
            <p:cNvPr id="10" name="Picture 6" descr="coltop3d_color">
              <a:extLst>
                <a:ext uri="{FF2B5EF4-FFF2-40B4-BE49-F238E27FC236}">
                  <a16:creationId xmlns:a16="http://schemas.microsoft.com/office/drawing/2014/main" id="{5404AE8A-147C-CA80-F045-E0313954031C}"/>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528215" y="1158934"/>
              <a:ext cx="4339244" cy="465720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733283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Intersection de deux plans</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30</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e 41">
            <a:extLst>
              <a:ext uri="{FF2B5EF4-FFF2-40B4-BE49-F238E27FC236}">
                <a16:creationId xmlns:a16="http://schemas.microsoft.com/office/drawing/2014/main" id="{9A629E96-D0FE-C065-5580-F4C4D09A7B3E}"/>
              </a:ext>
            </a:extLst>
          </p:cNvPr>
          <p:cNvGrpSpPr>
            <a:grpSpLocks noChangeAspect="1"/>
          </p:cNvGrpSpPr>
          <p:nvPr/>
        </p:nvGrpSpPr>
        <p:grpSpPr>
          <a:xfrm>
            <a:off x="869792" y="883920"/>
            <a:ext cx="7567926" cy="4020821"/>
            <a:chOff x="-584196" y="1125538"/>
            <a:chExt cx="9459909" cy="5026025"/>
          </a:xfrm>
        </p:grpSpPr>
        <p:sp>
          <p:nvSpPr>
            <p:cNvPr id="27" name="Rectangle 26">
              <a:extLst>
                <a:ext uri="{FF2B5EF4-FFF2-40B4-BE49-F238E27FC236}">
                  <a16:creationId xmlns:a16="http://schemas.microsoft.com/office/drawing/2014/main" id="{94F4BF5D-710B-3CA5-97E4-37FC7FCD2112}"/>
                </a:ext>
              </a:extLst>
            </p:cNvPr>
            <p:cNvSpPr/>
            <p:nvPr/>
          </p:nvSpPr>
          <p:spPr>
            <a:xfrm>
              <a:off x="-584196" y="3695114"/>
              <a:ext cx="4838311" cy="2423739"/>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Analyse d’un coin rocheux déterminé par deux plans:</a:t>
              </a:r>
            </a:p>
            <a:p>
              <a:pPr>
                <a:spcBef>
                  <a:spcPct val="50000"/>
                </a:spcBef>
              </a:pPr>
              <a:r>
                <a:rPr lang="fr-FR" altLang="fr-FR" sz="1600" b="1" dirty="0">
                  <a:solidFill>
                    <a:schemeClr val="tx2"/>
                  </a:solidFill>
                  <a:latin typeface="Verdana" pitchFamily="34" charset="0"/>
                  <a:cs typeface="Arial" charset="0"/>
                </a:rPr>
                <a:t>   </a:t>
              </a:r>
              <a:r>
                <a:rPr lang="fr-FR" altLang="fr-FR" sz="1600" b="1" dirty="0">
                  <a:solidFill>
                    <a:srgbClr val="FF0000"/>
                  </a:solidFill>
                  <a:latin typeface="Verdana" pitchFamily="34" charset="0"/>
                  <a:cs typeface="Arial" charset="0"/>
                </a:rPr>
                <a:t>Plan 1: 110/50</a:t>
              </a:r>
            </a:p>
            <a:p>
              <a:pPr>
                <a:spcBef>
                  <a:spcPct val="50000"/>
                </a:spcBef>
              </a:pPr>
              <a:r>
                <a:rPr lang="fr-FR" altLang="fr-FR" sz="1600" b="1" dirty="0">
                  <a:solidFill>
                    <a:schemeClr val="tx2"/>
                  </a:solidFill>
                  <a:latin typeface="Verdana" pitchFamily="34" charset="0"/>
                  <a:cs typeface="Arial" charset="0"/>
                </a:rPr>
                <a:t>   </a:t>
              </a:r>
              <a:r>
                <a:rPr lang="fr-FR" altLang="fr-FR" sz="1600" b="1" dirty="0">
                  <a:solidFill>
                    <a:srgbClr val="0070C0"/>
                  </a:solidFill>
                  <a:latin typeface="Verdana" pitchFamily="34" charset="0"/>
                  <a:cs typeface="Arial" charset="0"/>
                </a:rPr>
                <a:t>Plan 2: 190/65</a:t>
              </a:r>
            </a:p>
            <a:p>
              <a:pPr>
                <a:spcBef>
                  <a:spcPct val="50000"/>
                </a:spcBef>
              </a:pPr>
              <a:r>
                <a:rPr lang="fr-FR" altLang="fr-FR" sz="1600" b="1" dirty="0">
                  <a:solidFill>
                    <a:schemeClr val="tx2"/>
                  </a:solidFill>
                  <a:latin typeface="Verdana" pitchFamily="34" charset="0"/>
                  <a:cs typeface="Arial" charset="0"/>
                </a:rPr>
                <a:t>Détermination de la droite d’intersection de ces deux plans</a:t>
              </a:r>
            </a:p>
          </p:txBody>
        </p:sp>
        <p:sp>
          <p:nvSpPr>
            <p:cNvPr id="28" name="Line 2">
              <a:extLst>
                <a:ext uri="{FF2B5EF4-FFF2-40B4-BE49-F238E27FC236}">
                  <a16:creationId xmlns:a16="http://schemas.microsoft.com/office/drawing/2014/main" id="{9899A10E-8A30-21DF-2C19-A261A7724C0F}"/>
                </a:ext>
              </a:extLst>
            </p:cNvPr>
            <p:cNvSpPr>
              <a:spLocks noChangeShapeType="1"/>
            </p:cNvSpPr>
            <p:nvPr/>
          </p:nvSpPr>
          <p:spPr bwMode="auto">
            <a:xfrm>
              <a:off x="4683125" y="1139825"/>
              <a:ext cx="2665413" cy="2160588"/>
            </a:xfrm>
            <a:prstGeom prst="line">
              <a:avLst/>
            </a:prstGeom>
            <a:noFill/>
            <a:ln w="25400">
              <a:solidFill>
                <a:schemeClr val="tx1"/>
              </a:solidFill>
              <a:round/>
              <a:headEnd/>
              <a:tailEnd/>
            </a:ln>
            <a:effectLst/>
          </p:spPr>
          <p:txBody>
            <a:bodyPr/>
            <a:lstStyle/>
            <a:p>
              <a:endParaRPr lang="fr-FR" dirty="0"/>
            </a:p>
          </p:txBody>
        </p:sp>
        <p:sp>
          <p:nvSpPr>
            <p:cNvPr id="29" name="Freeform 3">
              <a:extLst>
                <a:ext uri="{FF2B5EF4-FFF2-40B4-BE49-F238E27FC236}">
                  <a16:creationId xmlns:a16="http://schemas.microsoft.com/office/drawing/2014/main" id="{830BC751-0846-286E-A80B-005BB3F84372}"/>
                </a:ext>
              </a:extLst>
            </p:cNvPr>
            <p:cNvSpPr>
              <a:spLocks/>
            </p:cNvSpPr>
            <p:nvPr/>
          </p:nvSpPr>
          <p:spPr bwMode="auto">
            <a:xfrm>
              <a:off x="6356350" y="3271838"/>
              <a:ext cx="2519363" cy="2879725"/>
            </a:xfrm>
            <a:custGeom>
              <a:avLst/>
              <a:gdLst/>
              <a:ahLst/>
              <a:cxnLst>
                <a:cxn ang="0">
                  <a:pos x="635" y="0"/>
                </a:cxn>
                <a:cxn ang="0">
                  <a:pos x="1587" y="0"/>
                </a:cxn>
                <a:cxn ang="0">
                  <a:pos x="1587" y="1814"/>
                </a:cxn>
                <a:cxn ang="0">
                  <a:pos x="0" y="1814"/>
                </a:cxn>
                <a:cxn ang="0">
                  <a:pos x="0" y="1315"/>
                </a:cxn>
                <a:cxn ang="0">
                  <a:pos x="635" y="0"/>
                </a:cxn>
              </a:cxnLst>
              <a:rect l="0" t="0" r="r" b="b"/>
              <a:pathLst>
                <a:path w="1587" h="1814">
                  <a:moveTo>
                    <a:pt x="635" y="0"/>
                  </a:moveTo>
                  <a:lnTo>
                    <a:pt x="1587" y="0"/>
                  </a:lnTo>
                  <a:lnTo>
                    <a:pt x="1587" y="1814"/>
                  </a:lnTo>
                  <a:lnTo>
                    <a:pt x="0" y="1814"/>
                  </a:lnTo>
                  <a:lnTo>
                    <a:pt x="0" y="1315"/>
                  </a:lnTo>
                  <a:lnTo>
                    <a:pt x="635" y="0"/>
                  </a:lnTo>
                  <a:close/>
                </a:path>
              </a:pathLst>
            </a:custGeom>
            <a:solidFill>
              <a:srgbClr val="C0C0C0"/>
            </a:solidFill>
            <a:ln w="25400">
              <a:solidFill>
                <a:schemeClr val="tx1"/>
              </a:solidFill>
              <a:round/>
              <a:headEnd/>
              <a:tailEnd/>
            </a:ln>
            <a:effectLst/>
          </p:spPr>
          <p:txBody>
            <a:bodyPr/>
            <a:lstStyle/>
            <a:p>
              <a:endParaRPr lang="fr-FR" dirty="0"/>
            </a:p>
          </p:txBody>
        </p:sp>
        <p:sp>
          <p:nvSpPr>
            <p:cNvPr id="30" name="Line 4">
              <a:extLst>
                <a:ext uri="{FF2B5EF4-FFF2-40B4-BE49-F238E27FC236}">
                  <a16:creationId xmlns:a16="http://schemas.microsoft.com/office/drawing/2014/main" id="{BFB2356B-B30A-C7DE-4A8A-BB4A068609D3}"/>
                </a:ext>
              </a:extLst>
            </p:cNvPr>
            <p:cNvSpPr>
              <a:spLocks noChangeShapeType="1"/>
            </p:cNvSpPr>
            <p:nvPr/>
          </p:nvSpPr>
          <p:spPr bwMode="auto">
            <a:xfrm>
              <a:off x="3690938" y="3990975"/>
              <a:ext cx="2665412" cy="2160588"/>
            </a:xfrm>
            <a:prstGeom prst="line">
              <a:avLst/>
            </a:prstGeom>
            <a:noFill/>
            <a:ln w="25400">
              <a:solidFill>
                <a:schemeClr val="tx1"/>
              </a:solidFill>
              <a:round/>
              <a:headEnd/>
              <a:tailEnd/>
            </a:ln>
            <a:effectLst/>
          </p:spPr>
          <p:txBody>
            <a:bodyPr/>
            <a:lstStyle/>
            <a:p>
              <a:endParaRPr lang="fr-FR" dirty="0"/>
            </a:p>
          </p:txBody>
        </p:sp>
        <p:sp>
          <p:nvSpPr>
            <p:cNvPr id="31" name="Line 5">
              <a:extLst>
                <a:ext uri="{FF2B5EF4-FFF2-40B4-BE49-F238E27FC236}">
                  <a16:creationId xmlns:a16="http://schemas.microsoft.com/office/drawing/2014/main" id="{8B2D20DE-9966-60BD-9882-E198DDD159DE}"/>
                </a:ext>
              </a:extLst>
            </p:cNvPr>
            <p:cNvSpPr>
              <a:spLocks noChangeShapeType="1"/>
            </p:cNvSpPr>
            <p:nvPr/>
          </p:nvSpPr>
          <p:spPr bwMode="auto">
            <a:xfrm>
              <a:off x="3690938" y="3228975"/>
              <a:ext cx="2665412" cy="2160588"/>
            </a:xfrm>
            <a:prstGeom prst="line">
              <a:avLst/>
            </a:prstGeom>
            <a:noFill/>
            <a:ln w="25400">
              <a:solidFill>
                <a:schemeClr val="tx1"/>
              </a:solidFill>
              <a:round/>
              <a:headEnd/>
              <a:tailEnd/>
            </a:ln>
            <a:effectLst/>
          </p:spPr>
          <p:txBody>
            <a:bodyPr/>
            <a:lstStyle/>
            <a:p>
              <a:endParaRPr lang="fr-FR" dirty="0"/>
            </a:p>
          </p:txBody>
        </p:sp>
        <p:sp>
          <p:nvSpPr>
            <p:cNvPr id="32" name="Freeform 6">
              <a:extLst>
                <a:ext uri="{FF2B5EF4-FFF2-40B4-BE49-F238E27FC236}">
                  <a16:creationId xmlns:a16="http://schemas.microsoft.com/office/drawing/2014/main" id="{F0173A0B-6E7D-9179-3FF4-B1047553ED6D}"/>
                </a:ext>
              </a:extLst>
            </p:cNvPr>
            <p:cNvSpPr>
              <a:spLocks/>
            </p:cNvSpPr>
            <p:nvPr/>
          </p:nvSpPr>
          <p:spPr bwMode="auto">
            <a:xfrm>
              <a:off x="5139346" y="1750404"/>
              <a:ext cx="1728788" cy="2089150"/>
            </a:xfrm>
            <a:custGeom>
              <a:avLst/>
              <a:gdLst>
                <a:gd name="connsiteX0" fmla="*/ 1671 w 10000"/>
                <a:gd name="connsiteY0" fmla="*/ 0 h 10000"/>
                <a:gd name="connsiteX1" fmla="*/ 10000 w 10000"/>
                <a:gd name="connsiteY1" fmla="*/ 1725 h 10000"/>
                <a:gd name="connsiteX2" fmla="*/ 0 w 10000"/>
                <a:gd name="connsiteY2" fmla="*/ 10000 h 10000"/>
                <a:gd name="connsiteX3" fmla="*/ 1671 w 10000"/>
                <a:gd name="connsiteY3" fmla="*/ 0 h 10000"/>
              </a:gdLst>
              <a:ahLst/>
              <a:cxnLst>
                <a:cxn ang="0">
                  <a:pos x="connsiteX0" y="connsiteY0"/>
                </a:cxn>
                <a:cxn ang="0">
                  <a:pos x="connsiteX1" y="connsiteY1"/>
                </a:cxn>
                <a:cxn ang="0">
                  <a:pos x="connsiteX2" y="connsiteY2"/>
                </a:cxn>
                <a:cxn ang="0">
                  <a:pos x="connsiteX3" y="connsiteY3"/>
                </a:cxn>
              </a:cxnLst>
              <a:rect l="l" t="t" r="r" b="b"/>
              <a:pathLst>
                <a:path w="10000" h="10000">
                  <a:moveTo>
                    <a:pt x="1671" y="0"/>
                  </a:moveTo>
                  <a:lnTo>
                    <a:pt x="10000" y="1725"/>
                  </a:lnTo>
                  <a:lnTo>
                    <a:pt x="0" y="10000"/>
                  </a:lnTo>
                  <a:lnTo>
                    <a:pt x="1671" y="0"/>
                  </a:lnTo>
                  <a:close/>
                </a:path>
              </a:pathLst>
            </a:custGeom>
            <a:solidFill>
              <a:srgbClr val="FF0000"/>
            </a:solidFill>
            <a:ln w="25400">
              <a:solidFill>
                <a:schemeClr val="tx1"/>
              </a:solidFill>
              <a:round/>
              <a:headEnd/>
              <a:tailEnd/>
            </a:ln>
            <a:effectLst/>
          </p:spPr>
          <p:txBody>
            <a:bodyPr/>
            <a:lstStyle/>
            <a:p>
              <a:endParaRPr lang="fr-FR" dirty="0"/>
            </a:p>
          </p:txBody>
        </p:sp>
        <p:sp>
          <p:nvSpPr>
            <p:cNvPr id="33" name="Line 7">
              <a:extLst>
                <a:ext uri="{FF2B5EF4-FFF2-40B4-BE49-F238E27FC236}">
                  <a16:creationId xmlns:a16="http://schemas.microsoft.com/office/drawing/2014/main" id="{3128E0F8-5992-D300-1591-F22C095799C8}"/>
                </a:ext>
              </a:extLst>
            </p:cNvPr>
            <p:cNvSpPr>
              <a:spLocks noChangeShapeType="1"/>
            </p:cNvSpPr>
            <p:nvPr/>
          </p:nvSpPr>
          <p:spPr bwMode="auto">
            <a:xfrm flipV="1">
              <a:off x="5116513" y="2133600"/>
              <a:ext cx="1728787" cy="1730375"/>
            </a:xfrm>
            <a:prstGeom prst="line">
              <a:avLst/>
            </a:prstGeom>
            <a:noFill/>
            <a:ln w="25400">
              <a:solidFill>
                <a:schemeClr val="tx1"/>
              </a:solidFill>
              <a:round/>
              <a:headEnd/>
              <a:tailEnd/>
            </a:ln>
            <a:effectLst/>
          </p:spPr>
          <p:txBody>
            <a:bodyPr/>
            <a:lstStyle/>
            <a:p>
              <a:endParaRPr lang="fr-FR" dirty="0"/>
            </a:p>
          </p:txBody>
        </p:sp>
        <p:sp>
          <p:nvSpPr>
            <p:cNvPr id="34" name="Freeform 8">
              <a:extLst>
                <a:ext uri="{FF2B5EF4-FFF2-40B4-BE49-F238E27FC236}">
                  <a16:creationId xmlns:a16="http://schemas.microsoft.com/office/drawing/2014/main" id="{660DCA63-0583-41A9-C1A3-11E6129DB4CA}"/>
                </a:ext>
              </a:extLst>
            </p:cNvPr>
            <p:cNvSpPr>
              <a:spLocks/>
            </p:cNvSpPr>
            <p:nvPr/>
          </p:nvSpPr>
          <p:spPr bwMode="auto">
            <a:xfrm>
              <a:off x="3692525" y="1139825"/>
              <a:ext cx="2519363" cy="2879725"/>
            </a:xfrm>
            <a:custGeom>
              <a:avLst/>
              <a:gdLst/>
              <a:ahLst/>
              <a:cxnLst>
                <a:cxn ang="0">
                  <a:pos x="0" y="1814"/>
                </a:cxn>
                <a:cxn ang="0">
                  <a:pos x="0" y="1315"/>
                </a:cxn>
                <a:cxn ang="0">
                  <a:pos x="635" y="0"/>
                </a:cxn>
                <a:cxn ang="0">
                  <a:pos x="1587" y="0"/>
                </a:cxn>
              </a:cxnLst>
              <a:rect l="0" t="0" r="r" b="b"/>
              <a:pathLst>
                <a:path w="1587" h="1814">
                  <a:moveTo>
                    <a:pt x="0" y="1814"/>
                  </a:moveTo>
                  <a:lnTo>
                    <a:pt x="0" y="1315"/>
                  </a:lnTo>
                  <a:lnTo>
                    <a:pt x="635" y="0"/>
                  </a:lnTo>
                  <a:lnTo>
                    <a:pt x="1587" y="0"/>
                  </a:lnTo>
                </a:path>
              </a:pathLst>
            </a:custGeom>
            <a:noFill/>
            <a:ln w="25400">
              <a:solidFill>
                <a:schemeClr val="tx1"/>
              </a:solidFill>
              <a:round/>
              <a:headEnd/>
              <a:tailEnd/>
            </a:ln>
            <a:effectLst/>
          </p:spPr>
          <p:txBody>
            <a:bodyPr/>
            <a:lstStyle/>
            <a:p>
              <a:endParaRPr lang="fr-FR" dirty="0"/>
            </a:p>
          </p:txBody>
        </p:sp>
        <p:sp>
          <p:nvSpPr>
            <p:cNvPr id="35" name="Line 9">
              <a:extLst>
                <a:ext uri="{FF2B5EF4-FFF2-40B4-BE49-F238E27FC236}">
                  <a16:creationId xmlns:a16="http://schemas.microsoft.com/office/drawing/2014/main" id="{02A04C9B-0586-0F6E-4265-839247401848}"/>
                </a:ext>
              </a:extLst>
            </p:cNvPr>
            <p:cNvSpPr>
              <a:spLocks noChangeShapeType="1"/>
            </p:cNvSpPr>
            <p:nvPr/>
          </p:nvSpPr>
          <p:spPr bwMode="auto">
            <a:xfrm>
              <a:off x="6210300" y="1125538"/>
              <a:ext cx="2665413" cy="2160587"/>
            </a:xfrm>
            <a:prstGeom prst="line">
              <a:avLst/>
            </a:prstGeom>
            <a:noFill/>
            <a:ln w="25400">
              <a:solidFill>
                <a:schemeClr val="tx1"/>
              </a:solidFill>
              <a:round/>
              <a:headEnd/>
              <a:tailEnd/>
            </a:ln>
            <a:effectLst/>
          </p:spPr>
          <p:txBody>
            <a:bodyPr/>
            <a:lstStyle/>
            <a:p>
              <a:endParaRPr lang="fr-FR" dirty="0"/>
            </a:p>
          </p:txBody>
        </p:sp>
        <p:sp>
          <p:nvSpPr>
            <p:cNvPr id="36" name="Line 10">
              <a:extLst>
                <a:ext uri="{FF2B5EF4-FFF2-40B4-BE49-F238E27FC236}">
                  <a16:creationId xmlns:a16="http://schemas.microsoft.com/office/drawing/2014/main" id="{94F0E620-2B69-2B13-AB52-1B6D9948D86A}"/>
                </a:ext>
              </a:extLst>
            </p:cNvPr>
            <p:cNvSpPr>
              <a:spLocks noChangeShapeType="1"/>
            </p:cNvSpPr>
            <p:nvPr/>
          </p:nvSpPr>
          <p:spPr bwMode="auto">
            <a:xfrm flipV="1">
              <a:off x="7166524" y="2906921"/>
              <a:ext cx="649288" cy="0"/>
            </a:xfrm>
            <a:prstGeom prst="line">
              <a:avLst/>
            </a:prstGeom>
            <a:noFill/>
            <a:ln w="76200">
              <a:solidFill>
                <a:schemeClr val="tx1"/>
              </a:solidFill>
              <a:round/>
              <a:headEnd/>
              <a:tailEnd type="triangle" w="med" len="lg"/>
            </a:ln>
            <a:effectLst/>
          </p:spPr>
          <p:txBody>
            <a:bodyPr/>
            <a:lstStyle/>
            <a:p>
              <a:endParaRPr lang="fr-FR" dirty="0"/>
            </a:p>
          </p:txBody>
        </p:sp>
        <p:sp>
          <p:nvSpPr>
            <p:cNvPr id="37" name="Text Box 11">
              <a:extLst>
                <a:ext uri="{FF2B5EF4-FFF2-40B4-BE49-F238E27FC236}">
                  <a16:creationId xmlns:a16="http://schemas.microsoft.com/office/drawing/2014/main" id="{320D2C6F-D5D3-3844-D6EC-451FEB0CAE51}"/>
                </a:ext>
              </a:extLst>
            </p:cNvPr>
            <p:cNvSpPr txBox="1">
              <a:spLocks noChangeArrowheads="1"/>
            </p:cNvSpPr>
            <p:nvPr/>
          </p:nvSpPr>
          <p:spPr bwMode="auto">
            <a:xfrm>
              <a:off x="7802018" y="2655911"/>
              <a:ext cx="431800" cy="519112"/>
            </a:xfrm>
            <a:prstGeom prst="rect">
              <a:avLst/>
            </a:prstGeom>
            <a:noFill/>
            <a:ln w="9525">
              <a:noFill/>
              <a:miter lim="800000"/>
              <a:headEnd/>
              <a:tailEnd/>
            </a:ln>
            <a:effectLst/>
          </p:spPr>
          <p:txBody>
            <a:bodyPr>
              <a:spAutoFit/>
            </a:bodyPr>
            <a:lstStyle/>
            <a:p>
              <a:pPr>
                <a:spcBef>
                  <a:spcPct val="50000"/>
                </a:spcBef>
              </a:pPr>
              <a:r>
                <a:rPr lang="fr-FR" sz="2000" b="1" dirty="0"/>
                <a:t>N</a:t>
              </a:r>
            </a:p>
          </p:txBody>
        </p:sp>
        <p:sp>
          <p:nvSpPr>
            <p:cNvPr id="38" name="Text Box 12">
              <a:extLst>
                <a:ext uri="{FF2B5EF4-FFF2-40B4-BE49-F238E27FC236}">
                  <a16:creationId xmlns:a16="http://schemas.microsoft.com/office/drawing/2014/main" id="{19FE2B65-EE4A-6847-D166-87294757846A}"/>
                </a:ext>
              </a:extLst>
            </p:cNvPr>
            <p:cNvSpPr txBox="1">
              <a:spLocks noChangeArrowheads="1"/>
            </p:cNvSpPr>
            <p:nvPr/>
          </p:nvSpPr>
          <p:spPr bwMode="auto">
            <a:xfrm rot="2340000">
              <a:off x="5493228" y="4304224"/>
              <a:ext cx="764221" cy="437128"/>
            </a:xfrm>
            <a:prstGeom prst="rect">
              <a:avLst/>
            </a:prstGeom>
            <a:noFill/>
            <a:ln w="9525">
              <a:noFill/>
              <a:miter lim="800000"/>
              <a:headEnd/>
              <a:tailEnd/>
            </a:ln>
            <a:effectLst/>
          </p:spPr>
          <p:txBody>
            <a:bodyPr wrap="none" lIns="36000" tIns="36000" rIns="36000" bIns="36000">
              <a:spAutoFit/>
            </a:bodyPr>
            <a:lstStyle/>
            <a:p>
              <a:pPr>
                <a:spcBef>
                  <a:spcPct val="50000"/>
                </a:spcBef>
              </a:pPr>
              <a:r>
                <a:rPr lang="fr-FR" sz="1800" dirty="0"/>
                <a:t>Talus</a:t>
              </a:r>
            </a:p>
          </p:txBody>
        </p:sp>
        <p:sp>
          <p:nvSpPr>
            <p:cNvPr id="39" name="Text Box 13">
              <a:extLst>
                <a:ext uri="{FF2B5EF4-FFF2-40B4-BE49-F238E27FC236}">
                  <a16:creationId xmlns:a16="http://schemas.microsoft.com/office/drawing/2014/main" id="{347ECAC9-AACD-864D-5343-6F5D26984214}"/>
                </a:ext>
              </a:extLst>
            </p:cNvPr>
            <p:cNvSpPr txBox="1">
              <a:spLocks noChangeArrowheads="1"/>
            </p:cNvSpPr>
            <p:nvPr/>
          </p:nvSpPr>
          <p:spPr bwMode="auto">
            <a:xfrm>
              <a:off x="5997560" y="1487017"/>
              <a:ext cx="683990" cy="437128"/>
            </a:xfrm>
            <a:prstGeom prst="rect">
              <a:avLst/>
            </a:prstGeom>
            <a:noFill/>
            <a:ln w="9525">
              <a:noFill/>
              <a:miter lim="800000"/>
              <a:headEnd/>
              <a:tailEnd/>
            </a:ln>
            <a:effectLst/>
          </p:spPr>
          <p:txBody>
            <a:bodyPr wrap="none" lIns="36000" tIns="36000" rIns="36000" bIns="36000">
              <a:spAutoFit/>
            </a:bodyPr>
            <a:lstStyle/>
            <a:p>
              <a:pPr>
                <a:spcBef>
                  <a:spcPct val="50000"/>
                </a:spcBef>
              </a:pPr>
              <a:r>
                <a:rPr lang="fr-FR" sz="1800" dirty="0"/>
                <a:t>Coin</a:t>
              </a:r>
            </a:p>
          </p:txBody>
        </p:sp>
        <p:sp>
          <p:nvSpPr>
            <p:cNvPr id="40" name="Freeform 6">
              <a:extLst>
                <a:ext uri="{FF2B5EF4-FFF2-40B4-BE49-F238E27FC236}">
                  <a16:creationId xmlns:a16="http://schemas.microsoft.com/office/drawing/2014/main" id="{FBE92A7F-EF21-60B1-37F1-6CE9A8E62B63}"/>
                </a:ext>
              </a:extLst>
            </p:cNvPr>
            <p:cNvSpPr>
              <a:spLocks/>
            </p:cNvSpPr>
            <p:nvPr/>
          </p:nvSpPr>
          <p:spPr bwMode="auto">
            <a:xfrm>
              <a:off x="5138953" y="2119802"/>
              <a:ext cx="1728788" cy="1728772"/>
            </a:xfrm>
            <a:custGeom>
              <a:avLst/>
              <a:gdLst>
                <a:gd name="connsiteX0" fmla="*/ 0 w 10000"/>
                <a:gd name="connsiteY0" fmla="*/ 8275 h 8275"/>
                <a:gd name="connsiteX1" fmla="*/ 10000 w 10000"/>
                <a:gd name="connsiteY1" fmla="*/ 0 h 8275"/>
                <a:gd name="connsiteX2" fmla="*/ 10000 w 10000"/>
                <a:gd name="connsiteY2" fmla="*/ 3792 h 8275"/>
                <a:gd name="connsiteX3" fmla="*/ 0 w 10000"/>
                <a:gd name="connsiteY3" fmla="*/ 8275 h 8275"/>
              </a:gdLst>
              <a:ahLst/>
              <a:cxnLst>
                <a:cxn ang="0">
                  <a:pos x="connsiteX0" y="connsiteY0"/>
                </a:cxn>
                <a:cxn ang="0">
                  <a:pos x="connsiteX1" y="connsiteY1"/>
                </a:cxn>
                <a:cxn ang="0">
                  <a:pos x="connsiteX2" y="connsiteY2"/>
                </a:cxn>
                <a:cxn ang="0">
                  <a:pos x="connsiteX3" y="connsiteY3"/>
                </a:cxn>
              </a:cxnLst>
              <a:rect l="l" t="t" r="r" b="b"/>
              <a:pathLst>
                <a:path w="10000" h="8275">
                  <a:moveTo>
                    <a:pt x="0" y="8275"/>
                  </a:moveTo>
                  <a:lnTo>
                    <a:pt x="10000" y="0"/>
                  </a:lnTo>
                  <a:lnTo>
                    <a:pt x="10000" y="3792"/>
                  </a:lnTo>
                  <a:lnTo>
                    <a:pt x="0" y="8275"/>
                  </a:lnTo>
                  <a:close/>
                </a:path>
              </a:pathLst>
            </a:custGeom>
            <a:solidFill>
              <a:srgbClr val="0070C0"/>
            </a:solidFill>
            <a:ln w="25400">
              <a:solidFill>
                <a:schemeClr val="tx1"/>
              </a:solidFill>
              <a:round/>
              <a:headEnd/>
              <a:tailEnd/>
            </a:ln>
            <a:effectLst/>
          </p:spPr>
          <p:txBody>
            <a:bodyPr/>
            <a:lstStyle/>
            <a:p>
              <a:endParaRPr lang="fr-FR" dirty="0"/>
            </a:p>
          </p:txBody>
        </p:sp>
        <p:sp>
          <p:nvSpPr>
            <p:cNvPr id="41" name="Line 16">
              <a:extLst>
                <a:ext uri="{FF2B5EF4-FFF2-40B4-BE49-F238E27FC236}">
                  <a16:creationId xmlns:a16="http://schemas.microsoft.com/office/drawing/2014/main" id="{7509855B-2B89-4DA0-E08C-E1420ACDDBF9}"/>
                </a:ext>
              </a:extLst>
            </p:cNvPr>
            <p:cNvSpPr>
              <a:spLocks noChangeShapeType="1"/>
            </p:cNvSpPr>
            <p:nvPr/>
          </p:nvSpPr>
          <p:spPr bwMode="auto">
            <a:xfrm>
              <a:off x="5436817" y="1758950"/>
              <a:ext cx="1439863" cy="1152525"/>
            </a:xfrm>
            <a:prstGeom prst="line">
              <a:avLst/>
            </a:prstGeom>
            <a:noFill/>
            <a:ln w="38100">
              <a:solidFill>
                <a:schemeClr val="tx1"/>
              </a:solidFill>
              <a:prstDash val="sysDot"/>
              <a:round/>
              <a:headEnd/>
              <a:tailEnd/>
            </a:ln>
            <a:effectLst/>
          </p:spPr>
          <p:txBody>
            <a:bodyPr/>
            <a:lstStyle/>
            <a:p>
              <a:endParaRPr lang="fr-FR" dirty="0"/>
            </a:p>
          </p:txBody>
        </p:sp>
      </p:grpSp>
    </p:spTree>
    <p:extLst>
      <p:ext uri="{BB962C8B-B14F-4D97-AF65-F5344CB8AC3E}">
        <p14:creationId xmlns:p14="http://schemas.microsoft.com/office/powerpoint/2010/main" val="19792514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Intersection de deux plans</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31</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35" descr="Net-1">
            <a:extLst>
              <a:ext uri="{FF2B5EF4-FFF2-40B4-BE49-F238E27FC236}">
                <a16:creationId xmlns:a16="http://schemas.microsoft.com/office/drawing/2014/main" id="{530B60C1-C05F-F47E-F79C-2578EDCA19F6}"/>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sp>
        <p:nvSpPr>
          <p:cNvPr id="9" name="Rectangle 8">
            <a:extLst>
              <a:ext uri="{FF2B5EF4-FFF2-40B4-BE49-F238E27FC236}">
                <a16:creationId xmlns:a16="http://schemas.microsoft.com/office/drawing/2014/main" id="{3B31B9F4-C8BC-73DC-D12D-1B63494A9B6B}"/>
              </a:ext>
            </a:extLst>
          </p:cNvPr>
          <p:cNvSpPr/>
          <p:nvPr/>
        </p:nvSpPr>
        <p:spPr>
          <a:xfrm>
            <a:off x="869791" y="2939581"/>
            <a:ext cx="3966903" cy="1692771"/>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Traces </a:t>
            </a:r>
            <a:r>
              <a:rPr lang="fr-FR" altLang="fr-FR" sz="1600" b="1" dirty="0" err="1">
                <a:solidFill>
                  <a:schemeClr val="tx2"/>
                </a:solidFill>
                <a:latin typeface="Verdana" pitchFamily="34" charset="0"/>
                <a:cs typeface="Arial" charset="0"/>
              </a:rPr>
              <a:t>cyclographiques</a:t>
            </a:r>
            <a:r>
              <a:rPr lang="fr-FR" altLang="fr-FR" sz="1600" b="1" dirty="0">
                <a:solidFill>
                  <a:schemeClr val="tx2"/>
                </a:solidFill>
                <a:latin typeface="Verdana" pitchFamily="34" charset="0"/>
                <a:cs typeface="Arial" charset="0"/>
              </a:rPr>
              <a:t> :</a:t>
            </a:r>
          </a:p>
          <a:p>
            <a:pPr>
              <a:spcBef>
                <a:spcPct val="50000"/>
              </a:spcBef>
            </a:pPr>
            <a:r>
              <a:rPr lang="fr-FR" altLang="fr-FR" sz="1600" b="1" dirty="0">
                <a:solidFill>
                  <a:schemeClr val="tx2"/>
                </a:solidFill>
                <a:latin typeface="Verdana" pitchFamily="34" charset="0"/>
                <a:cs typeface="Arial" charset="0"/>
              </a:rPr>
              <a:t>   </a:t>
            </a:r>
            <a:r>
              <a:rPr lang="fr-FR" altLang="fr-FR" sz="1600" b="1" dirty="0">
                <a:solidFill>
                  <a:srgbClr val="FF0000"/>
                </a:solidFill>
                <a:latin typeface="Verdana" pitchFamily="34" charset="0"/>
                <a:cs typeface="Arial" charset="0"/>
              </a:rPr>
              <a:t>Plan 1: 110/50</a:t>
            </a:r>
          </a:p>
          <a:p>
            <a:pPr>
              <a:spcBef>
                <a:spcPct val="50000"/>
              </a:spcBef>
            </a:pPr>
            <a:r>
              <a:rPr lang="fr-FR" altLang="fr-FR" sz="1600" b="1" dirty="0">
                <a:solidFill>
                  <a:schemeClr val="tx2"/>
                </a:solidFill>
                <a:latin typeface="Verdana" pitchFamily="34" charset="0"/>
                <a:cs typeface="Arial" charset="0"/>
              </a:rPr>
              <a:t>   </a:t>
            </a:r>
            <a:r>
              <a:rPr lang="fr-FR" altLang="fr-FR" sz="1600" b="1" dirty="0">
                <a:solidFill>
                  <a:srgbClr val="0070C0"/>
                </a:solidFill>
                <a:latin typeface="Verdana" pitchFamily="34" charset="0"/>
                <a:cs typeface="Arial" charset="0"/>
              </a:rPr>
              <a:t>Plan 2: 190/65</a:t>
            </a:r>
          </a:p>
          <a:p>
            <a:pPr>
              <a:spcBef>
                <a:spcPct val="50000"/>
              </a:spcBef>
            </a:pPr>
            <a:r>
              <a:rPr lang="fr-FR" altLang="fr-FR" sz="1600" b="1" dirty="0">
                <a:solidFill>
                  <a:schemeClr val="tx2"/>
                </a:solidFill>
                <a:latin typeface="Verdana" pitchFamily="34" charset="0"/>
                <a:cs typeface="Arial" charset="0"/>
              </a:rPr>
              <a:t>Trace de la droite d’intersection déterminée par leur intersection</a:t>
            </a:r>
          </a:p>
        </p:txBody>
      </p:sp>
      <p:grpSp>
        <p:nvGrpSpPr>
          <p:cNvPr id="25" name="Groupe 24">
            <a:extLst>
              <a:ext uri="{FF2B5EF4-FFF2-40B4-BE49-F238E27FC236}">
                <a16:creationId xmlns:a16="http://schemas.microsoft.com/office/drawing/2014/main" id="{BC482435-0151-71CD-7143-C098345CF7C0}"/>
              </a:ext>
            </a:extLst>
          </p:cNvPr>
          <p:cNvGrpSpPr>
            <a:grpSpLocks noChangeAspect="1"/>
          </p:cNvGrpSpPr>
          <p:nvPr/>
        </p:nvGrpSpPr>
        <p:grpSpPr>
          <a:xfrm>
            <a:off x="4497228" y="584311"/>
            <a:ext cx="4072130" cy="4334288"/>
            <a:chOff x="3742307" y="984251"/>
            <a:chExt cx="5090162" cy="5417860"/>
          </a:xfrm>
        </p:grpSpPr>
        <p:grpSp>
          <p:nvGrpSpPr>
            <p:cNvPr id="10" name="Group 19">
              <a:extLst>
                <a:ext uri="{FF2B5EF4-FFF2-40B4-BE49-F238E27FC236}">
                  <a16:creationId xmlns:a16="http://schemas.microsoft.com/office/drawing/2014/main" id="{CBA20770-E33A-B544-527B-833FCDE96124}"/>
                </a:ext>
              </a:extLst>
            </p:cNvPr>
            <p:cNvGrpSpPr>
              <a:grpSpLocks/>
            </p:cNvGrpSpPr>
            <p:nvPr/>
          </p:nvGrpSpPr>
          <p:grpSpPr bwMode="auto">
            <a:xfrm rot="-20616">
              <a:off x="3793744" y="984251"/>
              <a:ext cx="5038725" cy="5265738"/>
              <a:chOff x="2390" y="611"/>
              <a:chExt cx="3174" cy="3317"/>
            </a:xfrm>
          </p:grpSpPr>
          <p:sp>
            <p:nvSpPr>
              <p:cNvPr id="11" name="Oval 20">
                <a:extLst>
                  <a:ext uri="{FF2B5EF4-FFF2-40B4-BE49-F238E27FC236}">
                    <a16:creationId xmlns:a16="http://schemas.microsoft.com/office/drawing/2014/main" id="{4AA3B10B-7B0D-B0B4-8482-EA58EC598307}"/>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en-GB"/>
              </a:p>
            </p:txBody>
          </p:sp>
          <p:sp>
            <p:nvSpPr>
              <p:cNvPr id="12" name="Line 21">
                <a:extLst>
                  <a:ext uri="{FF2B5EF4-FFF2-40B4-BE49-F238E27FC236}">
                    <a16:creationId xmlns:a16="http://schemas.microsoft.com/office/drawing/2014/main" id="{5EEA4DC8-551C-61AA-9474-896CCB8E144D}"/>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en-GB"/>
              </a:p>
            </p:txBody>
          </p:sp>
          <p:sp>
            <p:nvSpPr>
              <p:cNvPr id="13" name="Oval 23">
                <a:extLst>
                  <a:ext uri="{FF2B5EF4-FFF2-40B4-BE49-F238E27FC236}">
                    <a16:creationId xmlns:a16="http://schemas.microsoft.com/office/drawing/2014/main" id="{2E24399E-8BB1-AD18-CB5E-CCE0BC83CCCD}"/>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en-GB"/>
              </a:p>
            </p:txBody>
          </p:sp>
        </p:grpSp>
        <p:grpSp>
          <p:nvGrpSpPr>
            <p:cNvPr id="14" name="Groupe 13">
              <a:extLst>
                <a:ext uri="{FF2B5EF4-FFF2-40B4-BE49-F238E27FC236}">
                  <a16:creationId xmlns:a16="http://schemas.microsoft.com/office/drawing/2014/main" id="{7B3B9544-575E-D79A-7086-EB3278C46129}"/>
                </a:ext>
              </a:extLst>
            </p:cNvPr>
            <p:cNvGrpSpPr/>
            <p:nvPr/>
          </p:nvGrpSpPr>
          <p:grpSpPr>
            <a:xfrm rot="1200000">
              <a:off x="6280328" y="1383999"/>
              <a:ext cx="997477" cy="5018112"/>
              <a:chOff x="6304885" y="1219200"/>
              <a:chExt cx="1434850" cy="5018112"/>
            </a:xfrm>
          </p:grpSpPr>
          <p:sp>
            <p:nvSpPr>
              <p:cNvPr id="15" name="Oval 25">
                <a:extLst>
                  <a:ext uri="{FF2B5EF4-FFF2-40B4-BE49-F238E27FC236}">
                    <a16:creationId xmlns:a16="http://schemas.microsoft.com/office/drawing/2014/main" id="{D188D588-5F3E-0A2F-7439-13B76D6DCFBD}"/>
                  </a:ext>
                </a:extLst>
              </p:cNvPr>
              <p:cNvSpPr>
                <a:spLocks noChangeArrowheads="1"/>
              </p:cNvSpPr>
              <p:nvPr/>
            </p:nvSpPr>
            <p:spPr bwMode="auto">
              <a:xfrm>
                <a:off x="7532594" y="3659188"/>
                <a:ext cx="207141" cy="144462"/>
              </a:xfrm>
              <a:prstGeom prst="ellipse">
                <a:avLst/>
              </a:prstGeom>
              <a:solidFill>
                <a:srgbClr val="FF0000"/>
              </a:solidFill>
              <a:ln w="12700">
                <a:noFill/>
                <a:round/>
                <a:headEnd/>
                <a:tailEnd/>
              </a:ln>
              <a:effectLst/>
            </p:spPr>
            <p:txBody>
              <a:bodyPr wrap="none" anchor="ctr"/>
              <a:lstStyle/>
              <a:p>
                <a:endParaRPr lang="en-GB"/>
              </a:p>
            </p:txBody>
          </p:sp>
          <p:cxnSp>
            <p:nvCxnSpPr>
              <p:cNvPr id="16" name="Connecteur droit 15">
                <a:extLst>
                  <a:ext uri="{FF2B5EF4-FFF2-40B4-BE49-F238E27FC236}">
                    <a16:creationId xmlns:a16="http://schemas.microsoft.com/office/drawing/2014/main" id="{DBE8BFFF-943C-3C0A-140E-CF98BAFB1BB0}"/>
                  </a:ext>
                </a:extLst>
              </p:cNvPr>
              <p:cNvCxnSpPr/>
              <p:nvPr/>
            </p:nvCxnSpPr>
            <p:spPr>
              <a:xfrm flipH="1">
                <a:off x="6304885" y="1219200"/>
                <a:ext cx="665" cy="501811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Forme libre 28">
                <a:extLst>
                  <a:ext uri="{FF2B5EF4-FFF2-40B4-BE49-F238E27FC236}">
                    <a16:creationId xmlns:a16="http://schemas.microsoft.com/office/drawing/2014/main" id="{E1CF1C13-F21F-332F-CB60-FA19E6EB177C}"/>
                  </a:ext>
                </a:extLst>
              </p:cNvPr>
              <p:cNvSpPr/>
              <p:nvPr/>
            </p:nvSpPr>
            <p:spPr>
              <a:xfrm>
                <a:off x="6305550" y="1219200"/>
                <a:ext cx="1320801" cy="5018112"/>
              </a:xfrm>
              <a:custGeom>
                <a:avLst/>
                <a:gdLst>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59"/>
                  <a:gd name="connsiteY0" fmla="*/ 5035550 h 5035550"/>
                  <a:gd name="connsiteX1" fmla="*/ 1320800 w 1320859"/>
                  <a:gd name="connsiteY1" fmla="*/ 2501900 h 5035550"/>
                  <a:gd name="connsiteX2" fmla="*/ 6350 w 1320859"/>
                  <a:gd name="connsiteY2" fmla="*/ 0 h 5035550"/>
                  <a:gd name="connsiteX0" fmla="*/ 0 w 1320801"/>
                  <a:gd name="connsiteY0" fmla="*/ 5035550 h 5035550"/>
                  <a:gd name="connsiteX1" fmla="*/ 1320800 w 1320801"/>
                  <a:gd name="connsiteY1" fmla="*/ 2501900 h 5035550"/>
                  <a:gd name="connsiteX2" fmla="*/ 6350 w 1320801"/>
                  <a:gd name="connsiteY2" fmla="*/ 0 h 5035550"/>
                </a:gdLst>
                <a:ahLst/>
                <a:cxnLst>
                  <a:cxn ang="0">
                    <a:pos x="connsiteX0" y="connsiteY0"/>
                  </a:cxn>
                  <a:cxn ang="0">
                    <a:pos x="connsiteX1" y="connsiteY1"/>
                  </a:cxn>
                  <a:cxn ang="0">
                    <a:pos x="connsiteX2" y="connsiteY2"/>
                  </a:cxn>
                </a:cxnLst>
                <a:rect l="l" t="t" r="r" b="b"/>
                <a:pathLst>
                  <a:path w="1320801" h="5035550">
                    <a:moveTo>
                      <a:pt x="0" y="5035550"/>
                    </a:moveTo>
                    <a:cubicBezTo>
                      <a:pt x="596371" y="4582054"/>
                      <a:pt x="1319742" y="3747558"/>
                      <a:pt x="1320800" y="2501900"/>
                    </a:cubicBezTo>
                    <a:cubicBezTo>
                      <a:pt x="1321858" y="1256242"/>
                      <a:pt x="638704" y="405871"/>
                      <a:pt x="6350" y="0"/>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pSp>
        <p:sp>
          <p:nvSpPr>
            <p:cNvPr id="18" name="Text Box 27">
              <a:extLst>
                <a:ext uri="{FF2B5EF4-FFF2-40B4-BE49-F238E27FC236}">
                  <a16:creationId xmlns:a16="http://schemas.microsoft.com/office/drawing/2014/main" id="{9FF03A61-0D4B-BCEF-DE11-F27DA0831765}"/>
                </a:ext>
              </a:extLst>
            </p:cNvPr>
            <p:cNvSpPr txBox="1">
              <a:spLocks noChangeArrowheads="1"/>
            </p:cNvSpPr>
            <p:nvPr/>
          </p:nvSpPr>
          <p:spPr bwMode="auto">
            <a:xfrm>
              <a:off x="7583251" y="2828407"/>
              <a:ext cx="765265" cy="349702"/>
            </a:xfrm>
            <a:prstGeom prst="rect">
              <a:avLst/>
            </a:prstGeom>
            <a:solidFill>
              <a:schemeClr val="bg1"/>
            </a:solidFill>
            <a:ln w="25400">
              <a:solidFill>
                <a:srgbClr val="FF0000"/>
              </a:solidFill>
              <a:miter lim="800000"/>
              <a:headEnd/>
              <a:tailEnd/>
            </a:ln>
            <a:effectLst/>
          </p:spPr>
          <p:txBody>
            <a:bodyPr wrap="none" lIns="36000" tIns="36000" rIns="36000" bIns="36000">
              <a:spAutoFit/>
            </a:bodyPr>
            <a:lstStyle/>
            <a:p>
              <a:pPr>
                <a:spcBef>
                  <a:spcPct val="50000"/>
                </a:spcBef>
              </a:pPr>
              <a:r>
                <a:rPr lang="en-GB" b="1" dirty="0">
                  <a:solidFill>
                    <a:srgbClr val="FF0000"/>
                  </a:solidFill>
                </a:rPr>
                <a:t>110/50</a:t>
              </a:r>
            </a:p>
          </p:txBody>
        </p:sp>
        <p:grpSp>
          <p:nvGrpSpPr>
            <p:cNvPr id="19" name="Groupe 18">
              <a:extLst>
                <a:ext uri="{FF2B5EF4-FFF2-40B4-BE49-F238E27FC236}">
                  <a16:creationId xmlns:a16="http://schemas.microsoft.com/office/drawing/2014/main" id="{FCF3D325-2082-F02C-9B43-95DC2787DA9F}"/>
                </a:ext>
              </a:extLst>
            </p:cNvPr>
            <p:cNvGrpSpPr/>
            <p:nvPr/>
          </p:nvGrpSpPr>
          <p:grpSpPr>
            <a:xfrm rot="6000000">
              <a:off x="5932980" y="1523780"/>
              <a:ext cx="636765" cy="5018112"/>
              <a:chOff x="6304885" y="1219200"/>
              <a:chExt cx="1505477" cy="5018112"/>
            </a:xfrm>
          </p:grpSpPr>
          <p:sp>
            <p:nvSpPr>
              <p:cNvPr id="20" name="Oval 25">
                <a:extLst>
                  <a:ext uri="{FF2B5EF4-FFF2-40B4-BE49-F238E27FC236}">
                    <a16:creationId xmlns:a16="http://schemas.microsoft.com/office/drawing/2014/main" id="{63E380CB-4724-B8B0-ABB0-F700220A2EE0}"/>
                  </a:ext>
                </a:extLst>
              </p:cNvPr>
              <p:cNvSpPr>
                <a:spLocks noChangeArrowheads="1"/>
              </p:cNvSpPr>
              <p:nvPr/>
            </p:nvSpPr>
            <p:spPr bwMode="auto">
              <a:xfrm>
                <a:off x="7469909" y="3659188"/>
                <a:ext cx="340453" cy="144462"/>
              </a:xfrm>
              <a:prstGeom prst="ellipse">
                <a:avLst/>
              </a:prstGeom>
              <a:solidFill>
                <a:srgbClr val="0070C0"/>
              </a:solidFill>
              <a:ln w="12700">
                <a:solidFill>
                  <a:srgbClr val="0070C0"/>
                </a:solidFill>
                <a:round/>
                <a:headEnd/>
                <a:tailEnd/>
              </a:ln>
              <a:effectLst/>
            </p:spPr>
            <p:txBody>
              <a:bodyPr wrap="none" anchor="ctr"/>
              <a:lstStyle/>
              <a:p>
                <a:endParaRPr lang="en-GB"/>
              </a:p>
            </p:txBody>
          </p:sp>
          <p:cxnSp>
            <p:nvCxnSpPr>
              <p:cNvPr id="21" name="Connecteur droit 20">
                <a:extLst>
                  <a:ext uri="{FF2B5EF4-FFF2-40B4-BE49-F238E27FC236}">
                    <a16:creationId xmlns:a16="http://schemas.microsoft.com/office/drawing/2014/main" id="{3EDD7BD3-26CF-1EA5-811C-54D5D0F2108F}"/>
                  </a:ext>
                </a:extLst>
              </p:cNvPr>
              <p:cNvCxnSpPr/>
              <p:nvPr/>
            </p:nvCxnSpPr>
            <p:spPr>
              <a:xfrm flipH="1">
                <a:off x="6304885" y="1219200"/>
                <a:ext cx="665" cy="5018112"/>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sp>
            <p:nvSpPr>
              <p:cNvPr id="22" name="Forme libre 32">
                <a:extLst>
                  <a:ext uri="{FF2B5EF4-FFF2-40B4-BE49-F238E27FC236}">
                    <a16:creationId xmlns:a16="http://schemas.microsoft.com/office/drawing/2014/main" id="{AB447EF7-F678-D3D8-F9D1-98E665840B3E}"/>
                  </a:ext>
                </a:extLst>
              </p:cNvPr>
              <p:cNvSpPr/>
              <p:nvPr/>
            </p:nvSpPr>
            <p:spPr>
              <a:xfrm>
                <a:off x="6305550" y="1219200"/>
                <a:ext cx="1320801" cy="5018112"/>
              </a:xfrm>
              <a:custGeom>
                <a:avLst/>
                <a:gdLst>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01"/>
                  <a:gd name="connsiteY0" fmla="*/ 5035550 h 5035550"/>
                  <a:gd name="connsiteX1" fmla="*/ 1320800 w 1320801"/>
                  <a:gd name="connsiteY1" fmla="*/ 2501900 h 5035550"/>
                  <a:gd name="connsiteX2" fmla="*/ 6350 w 1320801"/>
                  <a:gd name="connsiteY2" fmla="*/ 0 h 5035550"/>
                  <a:gd name="connsiteX0" fmla="*/ 0 w 1320859"/>
                  <a:gd name="connsiteY0" fmla="*/ 5035550 h 5035550"/>
                  <a:gd name="connsiteX1" fmla="*/ 1320800 w 1320859"/>
                  <a:gd name="connsiteY1" fmla="*/ 2501900 h 5035550"/>
                  <a:gd name="connsiteX2" fmla="*/ 6350 w 1320859"/>
                  <a:gd name="connsiteY2" fmla="*/ 0 h 5035550"/>
                  <a:gd name="connsiteX0" fmla="*/ 0 w 1320801"/>
                  <a:gd name="connsiteY0" fmla="*/ 5035550 h 5035550"/>
                  <a:gd name="connsiteX1" fmla="*/ 1320800 w 1320801"/>
                  <a:gd name="connsiteY1" fmla="*/ 2501900 h 5035550"/>
                  <a:gd name="connsiteX2" fmla="*/ 6350 w 1320801"/>
                  <a:gd name="connsiteY2" fmla="*/ 0 h 5035550"/>
                </a:gdLst>
                <a:ahLst/>
                <a:cxnLst>
                  <a:cxn ang="0">
                    <a:pos x="connsiteX0" y="connsiteY0"/>
                  </a:cxn>
                  <a:cxn ang="0">
                    <a:pos x="connsiteX1" y="connsiteY1"/>
                  </a:cxn>
                  <a:cxn ang="0">
                    <a:pos x="connsiteX2" y="connsiteY2"/>
                  </a:cxn>
                </a:cxnLst>
                <a:rect l="l" t="t" r="r" b="b"/>
                <a:pathLst>
                  <a:path w="1320801" h="5035550">
                    <a:moveTo>
                      <a:pt x="0" y="5035550"/>
                    </a:moveTo>
                    <a:cubicBezTo>
                      <a:pt x="596371" y="4582054"/>
                      <a:pt x="1319742" y="3747558"/>
                      <a:pt x="1320800" y="2501900"/>
                    </a:cubicBezTo>
                    <a:cubicBezTo>
                      <a:pt x="1321858" y="1256242"/>
                      <a:pt x="638704" y="405871"/>
                      <a:pt x="6350" y="0"/>
                    </a:cubicBezTo>
                  </a:path>
                </a:pathLst>
              </a:cu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pSp>
        <p:sp>
          <p:nvSpPr>
            <p:cNvPr id="23" name="Text Box 27">
              <a:extLst>
                <a:ext uri="{FF2B5EF4-FFF2-40B4-BE49-F238E27FC236}">
                  <a16:creationId xmlns:a16="http://schemas.microsoft.com/office/drawing/2014/main" id="{312B0E02-A813-5662-5857-8268B7AE2BCD}"/>
                </a:ext>
              </a:extLst>
            </p:cNvPr>
            <p:cNvSpPr txBox="1">
              <a:spLocks noChangeArrowheads="1"/>
            </p:cNvSpPr>
            <p:nvPr/>
          </p:nvSpPr>
          <p:spPr bwMode="auto">
            <a:xfrm>
              <a:off x="4283149" y="4100075"/>
              <a:ext cx="778024" cy="349702"/>
            </a:xfrm>
            <a:prstGeom prst="rect">
              <a:avLst/>
            </a:prstGeom>
            <a:solidFill>
              <a:schemeClr val="bg1"/>
            </a:solidFill>
            <a:ln w="25400">
              <a:solidFill>
                <a:srgbClr val="0070C0"/>
              </a:solidFill>
              <a:miter lim="800000"/>
              <a:headEnd/>
              <a:tailEnd/>
            </a:ln>
            <a:effectLst/>
          </p:spPr>
          <p:txBody>
            <a:bodyPr wrap="none" lIns="36000" tIns="36000" rIns="36000" bIns="36000">
              <a:spAutoFit/>
            </a:bodyPr>
            <a:lstStyle/>
            <a:p>
              <a:pPr>
                <a:spcBef>
                  <a:spcPct val="50000"/>
                </a:spcBef>
              </a:pPr>
              <a:r>
                <a:rPr lang="en-GB" b="1" dirty="0">
                  <a:solidFill>
                    <a:srgbClr val="0070C0"/>
                  </a:solidFill>
                </a:rPr>
                <a:t>190/65</a:t>
              </a:r>
            </a:p>
          </p:txBody>
        </p:sp>
        <p:sp>
          <p:nvSpPr>
            <p:cNvPr id="24" name="Oval 21">
              <a:extLst>
                <a:ext uri="{FF2B5EF4-FFF2-40B4-BE49-F238E27FC236}">
                  <a16:creationId xmlns:a16="http://schemas.microsoft.com/office/drawing/2014/main" id="{D5EC7249-F1BE-EEBB-CCC4-831503600CDE}"/>
                </a:ext>
              </a:extLst>
            </p:cNvPr>
            <p:cNvSpPr>
              <a:spLocks noChangeAspect="1" noChangeArrowheads="1"/>
            </p:cNvSpPr>
            <p:nvPr/>
          </p:nvSpPr>
          <p:spPr bwMode="auto">
            <a:xfrm rot="-20616">
              <a:off x="6937005" y="4294902"/>
              <a:ext cx="179387" cy="179387"/>
            </a:xfrm>
            <a:prstGeom prst="ellipse">
              <a:avLst/>
            </a:prstGeom>
            <a:solidFill>
              <a:schemeClr val="tx1"/>
            </a:solidFill>
            <a:ln w="12700">
              <a:noFill/>
              <a:round/>
              <a:headEnd/>
              <a:tailEnd/>
            </a:ln>
            <a:effectLst/>
          </p:spPr>
          <p:txBody>
            <a:bodyPr wrap="none" anchor="ctr"/>
            <a:lstStyle/>
            <a:p>
              <a:endParaRPr lang="en-GB"/>
            </a:p>
          </p:txBody>
        </p:sp>
      </p:grpSp>
    </p:spTree>
    <p:extLst>
      <p:ext uri="{BB962C8B-B14F-4D97-AF65-F5344CB8AC3E}">
        <p14:creationId xmlns:p14="http://schemas.microsoft.com/office/powerpoint/2010/main" val="12355270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ADC9092-B8AD-9448-9690-13D94442A120}"/>
              </a:ext>
            </a:extLst>
          </p:cNvPr>
          <p:cNvSpPr>
            <a:spLocks noGrp="1"/>
          </p:cNvSpPr>
          <p:nvPr>
            <p:ph type="title"/>
          </p:nvPr>
        </p:nvSpPr>
        <p:spPr>
          <a:xfrm>
            <a:off x="904874" y="131033"/>
            <a:ext cx="8030781" cy="536376"/>
          </a:xfrm>
        </p:spPr>
        <p:txBody>
          <a:bodyPr>
            <a:normAutofit/>
          </a:bodyPr>
          <a:lstStyle/>
          <a:p>
            <a:r>
              <a:rPr lang="fr-FR" dirty="0"/>
              <a:t>Intersection de deux plans</a:t>
            </a:r>
          </a:p>
        </p:txBody>
      </p:sp>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32</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35" descr="Net-1">
            <a:extLst>
              <a:ext uri="{FF2B5EF4-FFF2-40B4-BE49-F238E27FC236}">
                <a16:creationId xmlns:a16="http://schemas.microsoft.com/office/drawing/2014/main" id="{530B60C1-C05F-F47E-F79C-2578EDCA19F6}"/>
              </a:ext>
            </a:extLst>
          </p:cNvPr>
          <p:cNvPicPr preferRelativeResize="0">
            <a:picLocks noChangeArrowheads="1"/>
          </p:cNvPicPr>
          <p:nvPr/>
        </p:nvPicPr>
        <p:blipFill>
          <a:blip r:embed="rId3" cstate="print"/>
          <a:srcRect/>
          <a:stretch>
            <a:fillRect/>
          </a:stretch>
        </p:blipFill>
        <p:spPr bwMode="auto">
          <a:xfrm>
            <a:off x="4357698" y="643890"/>
            <a:ext cx="4376420" cy="4260851"/>
          </a:xfrm>
          <a:prstGeom prst="rect">
            <a:avLst/>
          </a:prstGeom>
          <a:noFill/>
        </p:spPr>
      </p:pic>
      <p:sp>
        <p:nvSpPr>
          <p:cNvPr id="9" name="Rectangle 8">
            <a:extLst>
              <a:ext uri="{FF2B5EF4-FFF2-40B4-BE49-F238E27FC236}">
                <a16:creationId xmlns:a16="http://schemas.microsoft.com/office/drawing/2014/main" id="{3B31B9F4-C8BC-73DC-D12D-1B63494A9B6B}"/>
              </a:ext>
            </a:extLst>
          </p:cNvPr>
          <p:cNvSpPr/>
          <p:nvPr/>
        </p:nvSpPr>
        <p:spPr>
          <a:xfrm>
            <a:off x="869791" y="2939581"/>
            <a:ext cx="3613165" cy="584775"/>
          </a:xfrm>
          <a:prstGeom prst="rect">
            <a:avLst/>
          </a:prstGeom>
        </p:spPr>
        <p:txBody>
          <a:bodyPr wrap="square">
            <a:spAutoFit/>
          </a:bodyPr>
          <a:lstStyle/>
          <a:p>
            <a:pPr>
              <a:spcBef>
                <a:spcPct val="50000"/>
              </a:spcBef>
            </a:pPr>
            <a:r>
              <a:rPr lang="fr-FR" altLang="fr-FR" sz="1600" b="1" dirty="0">
                <a:solidFill>
                  <a:schemeClr val="tx2"/>
                </a:solidFill>
                <a:latin typeface="Verdana" pitchFamily="34" charset="0"/>
                <a:cs typeface="Arial" charset="0"/>
              </a:rPr>
              <a:t>Azimut et pendage de la droite d’intersection : 133/48</a:t>
            </a:r>
          </a:p>
        </p:txBody>
      </p:sp>
      <p:grpSp>
        <p:nvGrpSpPr>
          <p:cNvPr id="36" name="Groupe 35">
            <a:extLst>
              <a:ext uri="{FF2B5EF4-FFF2-40B4-BE49-F238E27FC236}">
                <a16:creationId xmlns:a16="http://schemas.microsoft.com/office/drawing/2014/main" id="{3C3E0D5B-5173-2CCB-07D6-6D3BCF0CA41F}"/>
              </a:ext>
            </a:extLst>
          </p:cNvPr>
          <p:cNvGrpSpPr>
            <a:grpSpLocks noChangeAspect="1"/>
          </p:cNvGrpSpPr>
          <p:nvPr/>
        </p:nvGrpSpPr>
        <p:grpSpPr>
          <a:xfrm>
            <a:off x="4541062" y="579665"/>
            <a:ext cx="4040284" cy="4212590"/>
            <a:chOff x="3793744" y="984251"/>
            <a:chExt cx="5050355" cy="5265738"/>
          </a:xfrm>
        </p:grpSpPr>
        <p:grpSp>
          <p:nvGrpSpPr>
            <p:cNvPr id="8" name="Group 19">
              <a:extLst>
                <a:ext uri="{FF2B5EF4-FFF2-40B4-BE49-F238E27FC236}">
                  <a16:creationId xmlns:a16="http://schemas.microsoft.com/office/drawing/2014/main" id="{897FA324-5340-032E-1E62-1D18BBA037C0}"/>
                </a:ext>
              </a:extLst>
            </p:cNvPr>
            <p:cNvGrpSpPr>
              <a:grpSpLocks/>
            </p:cNvGrpSpPr>
            <p:nvPr/>
          </p:nvGrpSpPr>
          <p:grpSpPr bwMode="auto">
            <a:xfrm rot="-20616">
              <a:off x="3793744" y="984251"/>
              <a:ext cx="5038725" cy="5265738"/>
              <a:chOff x="2390" y="611"/>
              <a:chExt cx="3174" cy="3317"/>
            </a:xfrm>
          </p:grpSpPr>
          <p:sp>
            <p:nvSpPr>
              <p:cNvPr id="26" name="Oval 20">
                <a:extLst>
                  <a:ext uri="{FF2B5EF4-FFF2-40B4-BE49-F238E27FC236}">
                    <a16:creationId xmlns:a16="http://schemas.microsoft.com/office/drawing/2014/main" id="{4D6774EA-4132-1173-D897-E48F9B5E0A82}"/>
                  </a:ext>
                </a:extLst>
              </p:cNvPr>
              <p:cNvSpPr>
                <a:spLocks noChangeArrowheads="1"/>
              </p:cNvSpPr>
              <p:nvPr/>
            </p:nvSpPr>
            <p:spPr bwMode="auto">
              <a:xfrm>
                <a:off x="2390" y="754"/>
                <a:ext cx="3174" cy="3174"/>
              </a:xfrm>
              <a:prstGeom prst="ellipse">
                <a:avLst/>
              </a:prstGeom>
              <a:noFill/>
              <a:ln w="25400">
                <a:solidFill>
                  <a:srgbClr val="008000"/>
                </a:solidFill>
                <a:round/>
                <a:headEnd/>
                <a:tailEnd/>
              </a:ln>
              <a:effectLst/>
            </p:spPr>
            <p:txBody>
              <a:bodyPr wrap="none" anchor="ctr"/>
              <a:lstStyle/>
              <a:p>
                <a:endParaRPr lang="en-GB"/>
              </a:p>
            </p:txBody>
          </p:sp>
          <p:sp>
            <p:nvSpPr>
              <p:cNvPr id="27" name="Line 21">
                <a:extLst>
                  <a:ext uri="{FF2B5EF4-FFF2-40B4-BE49-F238E27FC236}">
                    <a16:creationId xmlns:a16="http://schemas.microsoft.com/office/drawing/2014/main" id="{A1639684-C6B8-7899-CF5F-ED69C2059DF1}"/>
                  </a:ext>
                </a:extLst>
              </p:cNvPr>
              <p:cNvSpPr>
                <a:spLocks noChangeShapeType="1"/>
              </p:cNvSpPr>
              <p:nvPr/>
            </p:nvSpPr>
            <p:spPr bwMode="auto">
              <a:xfrm flipV="1">
                <a:off x="3985" y="611"/>
                <a:ext cx="0" cy="227"/>
              </a:xfrm>
              <a:prstGeom prst="line">
                <a:avLst/>
              </a:prstGeom>
              <a:noFill/>
              <a:ln w="38100">
                <a:solidFill>
                  <a:srgbClr val="008000"/>
                </a:solidFill>
                <a:round/>
                <a:headEnd/>
                <a:tailEnd type="triangle" w="med" len="med"/>
              </a:ln>
              <a:effectLst/>
            </p:spPr>
            <p:txBody>
              <a:bodyPr/>
              <a:lstStyle/>
              <a:p>
                <a:endParaRPr lang="en-GB"/>
              </a:p>
            </p:txBody>
          </p:sp>
          <p:sp>
            <p:nvSpPr>
              <p:cNvPr id="28" name="Oval 23">
                <a:extLst>
                  <a:ext uri="{FF2B5EF4-FFF2-40B4-BE49-F238E27FC236}">
                    <a16:creationId xmlns:a16="http://schemas.microsoft.com/office/drawing/2014/main" id="{4FD1CC60-BDA1-A616-40AB-BFC10DFEC08F}"/>
                  </a:ext>
                </a:extLst>
              </p:cNvPr>
              <p:cNvSpPr>
                <a:spLocks noChangeArrowheads="1"/>
              </p:cNvSpPr>
              <p:nvPr/>
            </p:nvSpPr>
            <p:spPr bwMode="auto">
              <a:xfrm>
                <a:off x="3932" y="2287"/>
                <a:ext cx="91" cy="91"/>
              </a:xfrm>
              <a:prstGeom prst="ellipse">
                <a:avLst/>
              </a:prstGeom>
              <a:solidFill>
                <a:srgbClr val="008000"/>
              </a:solidFill>
              <a:ln w="12700">
                <a:noFill/>
                <a:round/>
                <a:headEnd/>
                <a:tailEnd/>
              </a:ln>
              <a:effectLst/>
            </p:spPr>
            <p:txBody>
              <a:bodyPr wrap="none" anchor="ctr"/>
              <a:lstStyle/>
              <a:p>
                <a:endParaRPr lang="en-GB"/>
              </a:p>
            </p:txBody>
          </p:sp>
        </p:grpSp>
        <p:sp>
          <p:nvSpPr>
            <p:cNvPr id="29" name="Oval 21">
              <a:extLst>
                <a:ext uri="{FF2B5EF4-FFF2-40B4-BE49-F238E27FC236}">
                  <a16:creationId xmlns:a16="http://schemas.microsoft.com/office/drawing/2014/main" id="{B665190D-0B27-82A8-BB1D-47D6C8133146}"/>
                </a:ext>
              </a:extLst>
            </p:cNvPr>
            <p:cNvSpPr>
              <a:spLocks noChangeAspect="1" noChangeArrowheads="1"/>
            </p:cNvSpPr>
            <p:nvPr/>
          </p:nvSpPr>
          <p:spPr bwMode="auto">
            <a:xfrm rot="-20616">
              <a:off x="6937005" y="4294902"/>
              <a:ext cx="179387" cy="179387"/>
            </a:xfrm>
            <a:prstGeom prst="ellipse">
              <a:avLst/>
            </a:prstGeom>
            <a:solidFill>
              <a:schemeClr val="tx1"/>
            </a:solidFill>
            <a:ln w="12700">
              <a:noFill/>
              <a:round/>
              <a:headEnd/>
              <a:tailEnd/>
            </a:ln>
            <a:effectLst/>
          </p:spPr>
          <p:txBody>
            <a:bodyPr wrap="none" anchor="ctr"/>
            <a:lstStyle/>
            <a:p>
              <a:endParaRPr lang="en-GB"/>
            </a:p>
          </p:txBody>
        </p:sp>
        <p:sp>
          <p:nvSpPr>
            <p:cNvPr id="30" name="Line 42">
              <a:extLst>
                <a:ext uri="{FF2B5EF4-FFF2-40B4-BE49-F238E27FC236}">
                  <a16:creationId xmlns:a16="http://schemas.microsoft.com/office/drawing/2014/main" id="{D8E7FCC1-0A5B-055A-1271-5764785EF835}"/>
                </a:ext>
              </a:extLst>
            </p:cNvPr>
            <p:cNvSpPr>
              <a:spLocks noChangeShapeType="1"/>
            </p:cNvSpPr>
            <p:nvPr/>
          </p:nvSpPr>
          <p:spPr bwMode="auto">
            <a:xfrm>
              <a:off x="6306794" y="3716338"/>
              <a:ext cx="2046638" cy="1923071"/>
            </a:xfrm>
            <a:prstGeom prst="line">
              <a:avLst/>
            </a:prstGeom>
            <a:noFill/>
            <a:ln w="25400">
              <a:solidFill>
                <a:schemeClr val="tx1"/>
              </a:solidFill>
              <a:round/>
              <a:headEnd/>
              <a:tailEnd type="triangle" w="lg" len="med"/>
            </a:ln>
            <a:effectLst/>
          </p:spPr>
          <p:txBody>
            <a:bodyPr/>
            <a:lstStyle/>
            <a:p>
              <a:endParaRPr lang="en-GB"/>
            </a:p>
          </p:txBody>
        </p:sp>
        <p:sp>
          <p:nvSpPr>
            <p:cNvPr id="31" name="Text Box 46">
              <a:extLst>
                <a:ext uri="{FF2B5EF4-FFF2-40B4-BE49-F238E27FC236}">
                  <a16:creationId xmlns:a16="http://schemas.microsoft.com/office/drawing/2014/main" id="{9DE306EA-B7A0-23AB-D2F2-3F7EC2B868B6}"/>
                </a:ext>
              </a:extLst>
            </p:cNvPr>
            <p:cNvSpPr txBox="1">
              <a:spLocks noChangeArrowheads="1"/>
            </p:cNvSpPr>
            <p:nvPr/>
          </p:nvSpPr>
          <p:spPr bwMode="auto">
            <a:xfrm>
              <a:off x="8124720" y="5665047"/>
              <a:ext cx="457424" cy="349702"/>
            </a:xfrm>
            <a:prstGeom prst="rect">
              <a:avLst/>
            </a:prstGeom>
            <a:noFill/>
            <a:ln w="12700">
              <a:noFill/>
              <a:miter lim="800000"/>
              <a:headEnd/>
              <a:tailEnd/>
            </a:ln>
            <a:effectLst/>
          </p:spPr>
          <p:txBody>
            <a:bodyPr wrap="none" lIns="36000" tIns="36000" rIns="36000" bIns="36000">
              <a:spAutoFit/>
            </a:bodyPr>
            <a:lstStyle/>
            <a:p>
              <a:pPr>
                <a:spcBef>
                  <a:spcPct val="50000"/>
                </a:spcBef>
              </a:pPr>
              <a:r>
                <a:rPr lang="en-GB" b="1" dirty="0"/>
                <a:t>133</a:t>
              </a:r>
            </a:p>
          </p:txBody>
        </p:sp>
        <p:sp>
          <p:nvSpPr>
            <p:cNvPr id="32" name="Oval 43">
              <a:extLst>
                <a:ext uri="{FF2B5EF4-FFF2-40B4-BE49-F238E27FC236}">
                  <a16:creationId xmlns:a16="http://schemas.microsoft.com/office/drawing/2014/main" id="{A2EC7522-9325-426E-F8F0-7E40BED02D2C}"/>
                </a:ext>
              </a:extLst>
            </p:cNvPr>
            <p:cNvSpPr>
              <a:spLocks noChangeAspect="1" noChangeArrowheads="1"/>
            </p:cNvSpPr>
            <p:nvPr/>
          </p:nvSpPr>
          <p:spPr bwMode="auto">
            <a:xfrm rot="-20616">
              <a:off x="7197727" y="3625850"/>
              <a:ext cx="179388" cy="179387"/>
            </a:xfrm>
            <a:prstGeom prst="ellipse">
              <a:avLst/>
            </a:prstGeom>
            <a:solidFill>
              <a:srgbClr val="008000"/>
            </a:solidFill>
            <a:ln w="38100">
              <a:noFill/>
              <a:round/>
              <a:headEnd/>
              <a:tailEnd/>
            </a:ln>
            <a:effectLst/>
          </p:spPr>
          <p:txBody>
            <a:bodyPr wrap="none" anchor="ctr"/>
            <a:lstStyle/>
            <a:p>
              <a:endParaRPr lang="en-GB"/>
            </a:p>
          </p:txBody>
        </p:sp>
        <p:sp>
          <p:nvSpPr>
            <p:cNvPr id="33" name="Line 45">
              <a:extLst>
                <a:ext uri="{FF2B5EF4-FFF2-40B4-BE49-F238E27FC236}">
                  <a16:creationId xmlns:a16="http://schemas.microsoft.com/office/drawing/2014/main" id="{AC25FF4E-3F4A-A569-AEAB-F960A2493336}"/>
                </a:ext>
              </a:extLst>
            </p:cNvPr>
            <p:cNvSpPr>
              <a:spLocks noChangeShapeType="1"/>
            </p:cNvSpPr>
            <p:nvPr/>
          </p:nvSpPr>
          <p:spPr bwMode="auto">
            <a:xfrm flipV="1">
              <a:off x="7261876" y="3715543"/>
              <a:ext cx="1582223" cy="795"/>
            </a:xfrm>
            <a:prstGeom prst="line">
              <a:avLst/>
            </a:prstGeom>
            <a:noFill/>
            <a:ln w="25400">
              <a:solidFill>
                <a:schemeClr val="tx1"/>
              </a:solidFill>
              <a:round/>
              <a:headEnd type="triangle" w="lg" len="med"/>
              <a:tailEnd type="none" w="lg" len="med"/>
            </a:ln>
            <a:effectLst/>
          </p:spPr>
          <p:txBody>
            <a:bodyPr/>
            <a:lstStyle/>
            <a:p>
              <a:endParaRPr lang="en-GB"/>
            </a:p>
          </p:txBody>
        </p:sp>
        <p:sp>
          <p:nvSpPr>
            <p:cNvPr id="34" name="Text Box 47">
              <a:extLst>
                <a:ext uri="{FF2B5EF4-FFF2-40B4-BE49-F238E27FC236}">
                  <a16:creationId xmlns:a16="http://schemas.microsoft.com/office/drawing/2014/main" id="{8A1BB1D5-A3DB-6D1C-AC46-9B829785937F}"/>
                </a:ext>
              </a:extLst>
            </p:cNvPr>
            <p:cNvSpPr txBox="1">
              <a:spLocks noChangeArrowheads="1"/>
            </p:cNvSpPr>
            <p:nvPr/>
          </p:nvSpPr>
          <p:spPr bwMode="auto">
            <a:xfrm>
              <a:off x="7380288" y="3382963"/>
              <a:ext cx="329184" cy="276999"/>
            </a:xfrm>
            <a:prstGeom prst="rect">
              <a:avLst/>
            </a:prstGeom>
            <a:solidFill>
              <a:schemeClr val="bg1"/>
            </a:solidFill>
            <a:ln w="12700">
              <a:noFill/>
              <a:miter lim="800000"/>
              <a:headEnd/>
              <a:tailEnd/>
            </a:ln>
            <a:effectLst/>
          </p:spPr>
          <p:txBody>
            <a:bodyPr wrap="none" lIns="36000" tIns="0" rIns="36000" bIns="0">
              <a:spAutoFit/>
            </a:bodyPr>
            <a:lstStyle/>
            <a:p>
              <a:pPr>
                <a:spcBef>
                  <a:spcPct val="50000"/>
                </a:spcBef>
              </a:pPr>
              <a:r>
                <a:rPr lang="en-GB" b="1" dirty="0"/>
                <a:t>48</a:t>
              </a:r>
            </a:p>
          </p:txBody>
        </p:sp>
        <p:sp>
          <p:nvSpPr>
            <p:cNvPr id="35" name="Freeform 49">
              <a:extLst>
                <a:ext uri="{FF2B5EF4-FFF2-40B4-BE49-F238E27FC236}">
                  <a16:creationId xmlns:a16="http://schemas.microsoft.com/office/drawing/2014/main" id="{74F4584D-DFDB-D626-3908-910844519FD4}"/>
                </a:ext>
              </a:extLst>
            </p:cNvPr>
            <p:cNvSpPr>
              <a:spLocks/>
            </p:cNvSpPr>
            <p:nvPr/>
          </p:nvSpPr>
          <p:spPr bwMode="auto">
            <a:xfrm>
              <a:off x="7062791" y="3844925"/>
              <a:ext cx="215900" cy="431800"/>
            </a:xfrm>
            <a:custGeom>
              <a:avLst/>
              <a:gdLst/>
              <a:ahLst/>
              <a:cxnLst>
                <a:cxn ang="0">
                  <a:pos x="0" y="453"/>
                </a:cxn>
                <a:cxn ang="0">
                  <a:pos x="182" y="317"/>
                </a:cxn>
                <a:cxn ang="0">
                  <a:pos x="273" y="136"/>
                </a:cxn>
                <a:cxn ang="0">
                  <a:pos x="318" y="0"/>
                </a:cxn>
              </a:cxnLst>
              <a:rect l="0" t="0" r="r" b="b"/>
              <a:pathLst>
                <a:path w="318" h="453">
                  <a:moveTo>
                    <a:pt x="0" y="453"/>
                  </a:moveTo>
                  <a:cubicBezTo>
                    <a:pt x="68" y="411"/>
                    <a:pt x="136" y="370"/>
                    <a:pt x="182" y="317"/>
                  </a:cubicBezTo>
                  <a:cubicBezTo>
                    <a:pt x="228" y="264"/>
                    <a:pt x="250" y="189"/>
                    <a:pt x="273" y="136"/>
                  </a:cubicBezTo>
                  <a:cubicBezTo>
                    <a:pt x="296" y="83"/>
                    <a:pt x="307" y="41"/>
                    <a:pt x="318" y="0"/>
                  </a:cubicBezTo>
                </a:path>
              </a:pathLst>
            </a:custGeom>
            <a:noFill/>
            <a:ln w="38100" cap="flat" cmpd="sng">
              <a:solidFill>
                <a:srgbClr val="008000"/>
              </a:solidFill>
              <a:prstDash val="solid"/>
              <a:round/>
              <a:headEnd type="none" w="med" len="med"/>
              <a:tailEnd type="triangle" w="lg" len="med"/>
            </a:ln>
            <a:effectLst/>
          </p:spPr>
          <p:txBody>
            <a:bodyPr/>
            <a:lstStyle/>
            <a:p>
              <a:endParaRPr lang="en-GB"/>
            </a:p>
          </p:txBody>
        </p:sp>
      </p:grpSp>
    </p:spTree>
    <p:extLst>
      <p:ext uri="{BB962C8B-B14F-4D97-AF65-F5344CB8AC3E}">
        <p14:creationId xmlns:p14="http://schemas.microsoft.com/office/powerpoint/2010/main" val="27384682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a:extLst>
              <a:ext uri="{FF2B5EF4-FFF2-40B4-BE49-F238E27FC236}">
                <a16:creationId xmlns:a16="http://schemas.microsoft.com/office/drawing/2014/main" id="{CF0AD287-D36E-824B-97DA-B5B92B429141}"/>
              </a:ext>
            </a:extLst>
          </p:cNvPr>
          <p:cNvSpPr>
            <a:spLocks noGrp="1"/>
          </p:cNvSpPr>
          <p:nvPr>
            <p:ph type="dt" sz="half" idx="10"/>
          </p:nvPr>
        </p:nvSpPr>
        <p:spPr/>
        <p:txBody>
          <a:bodyPr/>
          <a:lstStyle/>
          <a:p>
            <a:r>
              <a:rPr lang="fr-CH" dirty="0"/>
              <a:t>MÉCANIQUE DES ROCHES ET OUVRAGES SOUTERRAINS</a:t>
            </a:r>
            <a:endParaRPr lang="fr-FR" dirty="0"/>
          </a:p>
        </p:txBody>
      </p:sp>
      <p:sp>
        <p:nvSpPr>
          <p:cNvPr id="5" name="Espace réservé du pied de page 4">
            <a:extLst>
              <a:ext uri="{FF2B5EF4-FFF2-40B4-BE49-F238E27FC236}">
                <a16:creationId xmlns:a16="http://schemas.microsoft.com/office/drawing/2014/main" id="{EDD9CD81-F741-E34D-918B-879020443A81}"/>
              </a:ext>
            </a:extLst>
          </p:cNvPr>
          <p:cNvSpPr>
            <a:spLocks noGrp="1"/>
          </p:cNvSpPr>
          <p:nvPr>
            <p:ph type="ftr" sz="quarter" idx="11"/>
          </p:nvPr>
        </p:nvSpPr>
        <p:spPr/>
        <p:txBody>
          <a:bodyPr/>
          <a:lstStyle/>
          <a:p>
            <a:r>
              <a:rPr lang="fr-FR" dirty="0"/>
              <a:t>Prof. M. VIOLAY</a:t>
            </a:r>
          </a:p>
        </p:txBody>
      </p:sp>
      <p:sp>
        <p:nvSpPr>
          <p:cNvPr id="6" name="Espace réservé du numéro de diapositive 5">
            <a:extLst>
              <a:ext uri="{FF2B5EF4-FFF2-40B4-BE49-F238E27FC236}">
                <a16:creationId xmlns:a16="http://schemas.microsoft.com/office/drawing/2014/main" id="{F5C95DC5-778C-474A-AD7D-E5E2435C9631}"/>
              </a:ext>
            </a:extLst>
          </p:cNvPr>
          <p:cNvSpPr>
            <a:spLocks noGrp="1"/>
          </p:cNvSpPr>
          <p:nvPr>
            <p:ph type="sldNum" sz="quarter" idx="12"/>
          </p:nvPr>
        </p:nvSpPr>
        <p:spPr/>
        <p:txBody>
          <a:bodyPr/>
          <a:lstStyle/>
          <a:p>
            <a:fld id="{E1E1CD7C-2161-7D43-862E-CE4C333CD873}" type="slidenum">
              <a:rPr lang="fr-FR" smtClean="0"/>
              <a:pPr/>
              <a:t>33</a:t>
            </a:fld>
            <a:endParaRPr lang="fr-FR" dirty="0"/>
          </a:p>
        </p:txBody>
      </p:sp>
      <p:sp>
        <p:nvSpPr>
          <p:cNvPr id="7" name="Ellipse 6">
            <a:extLst>
              <a:ext uri="{FF2B5EF4-FFF2-40B4-BE49-F238E27FC236}">
                <a16:creationId xmlns:a16="http://schemas.microsoft.com/office/drawing/2014/main" id="{DE3E483F-F5F0-946D-B3C7-2398A5693EA5}"/>
              </a:ext>
            </a:extLst>
          </p:cNvPr>
          <p:cNvSpPr/>
          <p:nvPr/>
        </p:nvSpPr>
        <p:spPr>
          <a:xfrm>
            <a:off x="8374118" y="77693"/>
            <a:ext cx="360000" cy="36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18" descr="Net-1">
            <a:extLst>
              <a:ext uri="{FF2B5EF4-FFF2-40B4-BE49-F238E27FC236}">
                <a16:creationId xmlns:a16="http://schemas.microsoft.com/office/drawing/2014/main" id="{216FC303-589D-80C4-E727-AC0F41F9DD74}"/>
              </a:ext>
            </a:extLst>
          </p:cNvPr>
          <p:cNvPicPr preferRelativeResize="0">
            <a:picLocks noChangeAspect="1" noChangeArrowheads="1"/>
          </p:cNvPicPr>
          <p:nvPr/>
        </p:nvPicPr>
        <p:blipFill>
          <a:blip r:embed="rId3" cstate="print"/>
          <a:srcRect/>
          <a:stretch>
            <a:fillRect/>
          </a:stretch>
        </p:blipFill>
        <p:spPr bwMode="auto">
          <a:xfrm rot="16200000">
            <a:off x="2110263" y="175022"/>
            <a:ext cx="4923473" cy="4793456"/>
          </a:xfrm>
          <a:prstGeom prst="rect">
            <a:avLst/>
          </a:prstGeom>
          <a:noFill/>
        </p:spPr>
      </p:pic>
    </p:spTree>
    <p:extLst>
      <p:ext uri="{BB962C8B-B14F-4D97-AF65-F5344CB8AC3E}">
        <p14:creationId xmlns:p14="http://schemas.microsoft.com/office/powerpoint/2010/main" val="2631878152"/>
      </p:ext>
    </p:extLst>
  </p:cSld>
  <p:clrMapOvr>
    <a:masterClrMapping/>
  </p:clrMapOvr>
</p:sld>
</file>

<file path=ppt/theme/theme1.xml><?xml version="1.0" encoding="utf-8"?>
<a:theme xmlns:a="http://schemas.openxmlformats.org/drawingml/2006/main" name="Thème Office">
  <a:themeElements>
    <a:clrScheme name="EPFL - New Colors 2019">
      <a:dk1>
        <a:srgbClr val="413C3A"/>
      </a:dk1>
      <a:lt1>
        <a:srgbClr val="FFFFFF"/>
      </a:lt1>
      <a:dk2>
        <a:srgbClr val="413C3A"/>
      </a:dk2>
      <a:lt2>
        <a:srgbClr val="CAC7C7"/>
      </a:lt2>
      <a:accent1>
        <a:srgbClr val="E30613"/>
      </a:accent1>
      <a:accent2>
        <a:srgbClr val="00A79F"/>
      </a:accent2>
      <a:accent3>
        <a:srgbClr val="413C3A"/>
      </a:accent3>
      <a:accent4>
        <a:srgbClr val="007480"/>
      </a:accent4>
      <a:accent5>
        <a:srgbClr val="F39869"/>
      </a:accent5>
      <a:accent6>
        <a:srgbClr val="B51F1F"/>
      </a:accent6>
      <a:hlink>
        <a:srgbClr val="ED6E9C"/>
      </a:hlink>
      <a:folHlink>
        <a:srgbClr val="4F8FCC"/>
      </a:folHlink>
    </a:clrScheme>
    <a:fontScheme name="EPFL_Beta2">
      <a:majorFont>
        <a:latin typeface="Franklin Gothic Demi Cond"/>
        <a:ea typeface=""/>
        <a:cs typeface=""/>
      </a:majorFont>
      <a:minorFont>
        <a:latin typeface="Arial"/>
        <a:ea typeface=""/>
        <a:cs typeface=""/>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_EPFL_Beta2" id="{6A525B41-3E68-491F-A6C9-0B15EA1321FE}" vid="{993E2952-EB5D-4425-8012-1B04381EBC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BFC127AB4946248A5685C1F92D54FFE" ma:contentTypeVersion="0" ma:contentTypeDescription="Crée un document." ma:contentTypeScope="" ma:versionID="ef3ff242486930b75c69099c0dd02c57">
  <xsd:schema xmlns:xsd="http://www.w3.org/2001/XMLSchema" xmlns:xs="http://www.w3.org/2001/XMLSchema" xmlns:p="http://schemas.microsoft.com/office/2006/metadata/properties" targetNamespace="http://schemas.microsoft.com/office/2006/metadata/properties" ma:root="true" ma:fieldsID="ab09c1ba23edfaa45a5e9d385267c9b5">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66205E9-12FC-4D6C-B0C7-1E9025EEB158}">
  <ds:schemaRefs>
    <ds:schemaRef ds:uri="http://schemas.microsoft.com/sharepoint/v3/contenttype/forms"/>
  </ds:schemaRefs>
</ds:datastoreItem>
</file>

<file path=customXml/itemProps2.xml><?xml version="1.0" encoding="utf-8"?>
<ds:datastoreItem xmlns:ds="http://schemas.openxmlformats.org/officeDocument/2006/customXml" ds:itemID="{8F8CE09B-89B1-4B5D-BED2-87C84F0777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348A6C70-7FF5-480A-B09B-7D0A19B2F431}">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Thème Office</Template>
  <TotalTime>0</TotalTime>
  <Words>2154</Words>
  <Application>Microsoft Office PowerPoint</Application>
  <PresentationFormat>Affichage à l'écran (16:9)</PresentationFormat>
  <Paragraphs>341</Paragraphs>
  <Slides>33</Slides>
  <Notes>33</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33</vt:i4>
      </vt:variant>
    </vt:vector>
  </HeadingPairs>
  <TitlesOfParts>
    <vt:vector size="40" baseType="lpstr">
      <vt:lpstr>Arial</vt:lpstr>
      <vt:lpstr>Franklin Gothic Demi Cond</vt:lpstr>
      <vt:lpstr>Symbol</vt:lpstr>
      <vt:lpstr>Tahoma</vt:lpstr>
      <vt:lpstr>Verdana</vt:lpstr>
      <vt:lpstr>Wingdings</vt:lpstr>
      <vt:lpstr>Thème Office</vt:lpstr>
      <vt:lpstr>Description de l’orientation des discontinuités</vt:lpstr>
      <vt:lpstr>Caractérisation des discontinuités</vt:lpstr>
      <vt:lpstr>Définition de l’orientation d’un plan</vt:lpstr>
      <vt:lpstr>Définition de l’orientation d’un plan</vt:lpstr>
      <vt:lpstr>Définition de l’orientation d’un plan</vt:lpstr>
      <vt:lpstr>Projection hémisphérique</vt:lpstr>
      <vt:lpstr>Projection hémisphérique</vt:lpstr>
      <vt:lpstr>Projection hémisphérique d’un plan</vt:lpstr>
      <vt:lpstr>Présentation PowerPoint</vt:lpstr>
      <vt:lpstr>Projection hémisphérique d’un plan</vt:lpstr>
      <vt:lpstr>Projection hémisphérique d’un plan</vt:lpstr>
      <vt:lpstr>Projection hémisphérique d’un plan</vt:lpstr>
      <vt:lpstr>Projection d’une droite</vt:lpstr>
      <vt:lpstr>Représentation d’un plan par son pôle</vt:lpstr>
      <vt:lpstr>Canevas stéréographique de Wülff</vt:lpstr>
      <vt:lpstr>Projection hémisphérique d’une droite</vt:lpstr>
      <vt:lpstr>Projection hémisphérique d’une droite</vt:lpstr>
      <vt:lpstr>Projection hémisphérique d’une droite</vt:lpstr>
      <vt:lpstr>Projection hémisphérique d’une droite</vt:lpstr>
      <vt:lpstr>Trace cyclographique d’un plan</vt:lpstr>
      <vt:lpstr>Trace cyclographique d’un plan</vt:lpstr>
      <vt:lpstr>Trace cyclographique d’un plan</vt:lpstr>
      <vt:lpstr>Trace cyclographique d’un plan</vt:lpstr>
      <vt:lpstr>Représentation d’un plan par son pôle</vt:lpstr>
      <vt:lpstr>Représentation d’un plan par son pôle</vt:lpstr>
      <vt:lpstr>Représentation d’un plan par son pôle</vt:lpstr>
      <vt:lpstr>Représentation d’un plan par son pôle</vt:lpstr>
      <vt:lpstr>Détermination des familles de discontinuités</vt:lpstr>
      <vt:lpstr>Détermination des familles de discontinuités</vt:lpstr>
      <vt:lpstr>Intersection de deux plans</vt:lpstr>
      <vt:lpstr>Intersection de deux plans</vt:lpstr>
      <vt:lpstr>Intersection de deux plans</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EPFL</dc:title>
  <dc:creator>Utilisateur Microsoft Office</dc:creator>
  <cp:lastModifiedBy>François Brun</cp:lastModifiedBy>
  <cp:revision>216</cp:revision>
  <dcterms:created xsi:type="dcterms:W3CDTF">2019-04-02T06:24:35Z</dcterms:created>
  <dcterms:modified xsi:type="dcterms:W3CDTF">2023-08-13T13:38:22Z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0x0101001BFC127AB4946248A5685C1F92D54FFE</vt:lpwstr>
  </property>
</Properties>
</file>